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86" r:id="rId3"/>
    <p:sldId id="302" r:id="rId4"/>
    <p:sldId id="303" r:id="rId5"/>
    <p:sldId id="304" r:id="rId6"/>
    <p:sldId id="287" r:id="rId7"/>
    <p:sldId id="305" r:id="rId8"/>
    <p:sldId id="306" r:id="rId9"/>
    <p:sldId id="300" r:id="rId10"/>
    <p:sldId id="301" r:id="rId11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2"/>
    <a:srgbClr val="085584"/>
    <a:srgbClr val="178FAF"/>
    <a:srgbClr val="2CC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682CA-93F4-4E16-9417-A776FA447EC6}" v="1" dt="2022-06-28T11:59:14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0" autoAdjust="0"/>
    <p:restoredTop sz="94672" autoAdjust="0"/>
  </p:normalViewPr>
  <p:slideViewPr>
    <p:cSldViewPr snapToGrid="0">
      <p:cViewPr varScale="1">
        <p:scale>
          <a:sx n="108" d="100"/>
          <a:sy n="108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4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cat>
            <c:strRef>
              <c:f>Sheet1!$D$2:$D$7</c:f>
              <c:strCache>
                <c:ptCount val="6"/>
                <c:pt idx="0">
                  <c:v>Sept 2021</c:v>
                </c:pt>
                <c:pt idx="1">
                  <c:v>Oct 2021</c:v>
                </c:pt>
                <c:pt idx="2">
                  <c:v>Nov 2021</c:v>
                </c:pt>
                <c:pt idx="3">
                  <c:v>Dec 2021</c:v>
                </c:pt>
                <c:pt idx="4">
                  <c:v>Jan 2022</c:v>
                </c:pt>
                <c:pt idx="5">
                  <c:v>Feb 2022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0.11</c:v>
                </c:pt>
                <c:pt idx="1">
                  <c:v>7.0000000000000007E-2</c:v>
                </c:pt>
                <c:pt idx="2">
                  <c:v>0.14000000000000001</c:v>
                </c:pt>
                <c:pt idx="3">
                  <c:v>0.15</c:v>
                </c:pt>
                <c:pt idx="4">
                  <c:v>0.19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19-4463-9A3B-12C33FD38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22091112"/>
        <c:axId val="122094248"/>
      </c:lineChart>
      <c:catAx>
        <c:axId val="12209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94248"/>
        <c:crosses val="autoZero"/>
        <c:auto val="1"/>
        <c:lblAlgn val="ctr"/>
        <c:lblOffset val="100"/>
        <c:noMultiLvlLbl val="0"/>
      </c:catAx>
      <c:valAx>
        <c:axId val="122094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9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0C7FD-286E-49CC-BC5B-831E29458AFB}" type="doc">
      <dgm:prSet loTypeId="urn:microsoft.com/office/officeart/2011/layout/Circl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DE2BCA7-A428-4B75-9134-7F413F442A2F}">
      <dgm:prSet phldrT="[Text]" custT="1"/>
      <dgm:spPr/>
      <dgm:t>
        <a:bodyPr/>
        <a:lstStyle/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r>
            <a:rPr lang="en-GB" sz="2000" b="1" dirty="0">
              <a:solidFill>
                <a:srgbClr val="2CCCD3"/>
              </a:solidFill>
            </a:rPr>
            <a:t>Culture of Employment</a:t>
          </a:r>
        </a:p>
      </dgm:t>
    </dgm:pt>
    <dgm:pt modelId="{8FA1FFAC-0DF7-416C-BCA0-9B9C88C19454}" type="parTrans" cxnId="{193AD10F-E1C6-475F-B68C-BD355FE575E4}">
      <dgm:prSet/>
      <dgm:spPr/>
      <dgm:t>
        <a:bodyPr/>
        <a:lstStyle/>
        <a:p>
          <a:endParaRPr lang="en-GB"/>
        </a:p>
      </dgm:t>
    </dgm:pt>
    <dgm:pt modelId="{269B6DB8-B4A2-4BBF-811D-B23B5251BEA1}" type="sibTrans" cxnId="{193AD10F-E1C6-475F-B68C-BD355FE575E4}">
      <dgm:prSet/>
      <dgm:spPr/>
      <dgm:t>
        <a:bodyPr/>
        <a:lstStyle/>
        <a:p>
          <a:endParaRPr lang="en-GB"/>
        </a:p>
      </dgm:t>
    </dgm:pt>
    <dgm:pt modelId="{AF33D0E4-A741-46DA-974D-F0E9E690AA90}">
      <dgm:prSet phldrT="[Text]" custT="1"/>
      <dgm:spPr/>
      <dgm:t>
        <a:bodyPr/>
        <a:lstStyle/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r>
            <a:rPr lang="en-GB" sz="2000" b="1" dirty="0">
              <a:solidFill>
                <a:srgbClr val="178FAF"/>
              </a:solidFill>
            </a:rPr>
            <a:t>Preparing for Employment</a:t>
          </a:r>
        </a:p>
      </dgm:t>
    </dgm:pt>
    <dgm:pt modelId="{38A9990A-FD5A-4D35-8605-5837A574898A}" type="parTrans" cxnId="{4670C9F8-3402-410B-9249-78C2F01D1AE1}">
      <dgm:prSet/>
      <dgm:spPr/>
      <dgm:t>
        <a:bodyPr/>
        <a:lstStyle/>
        <a:p>
          <a:endParaRPr lang="en-GB"/>
        </a:p>
      </dgm:t>
    </dgm:pt>
    <dgm:pt modelId="{8BAA37A1-DDE5-4410-9EA4-AA13FE171F41}" type="sibTrans" cxnId="{4670C9F8-3402-410B-9249-78C2F01D1AE1}">
      <dgm:prSet/>
      <dgm:spPr/>
      <dgm:t>
        <a:bodyPr/>
        <a:lstStyle/>
        <a:p>
          <a:endParaRPr lang="en-GB"/>
        </a:p>
      </dgm:t>
    </dgm:pt>
    <dgm:pt modelId="{AF6E690E-FBE9-4946-A673-34422E39CFA1}">
      <dgm:prSet phldrT="[Text]" custT="1"/>
      <dgm:spPr/>
      <dgm:t>
        <a:bodyPr/>
        <a:lstStyle/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r>
            <a:rPr lang="en-GB" sz="1800" b="1" dirty="0">
              <a:solidFill>
                <a:srgbClr val="085584"/>
              </a:solidFill>
            </a:rPr>
            <a:t>Employment Hub &amp; Employer Engagement</a:t>
          </a:r>
        </a:p>
      </dgm:t>
    </dgm:pt>
    <dgm:pt modelId="{D9D6B92E-03F1-4CFF-838D-F2A6355449F4}" type="parTrans" cxnId="{D3836D39-DD43-44BB-A7CE-AAF64D242A61}">
      <dgm:prSet/>
      <dgm:spPr/>
      <dgm:t>
        <a:bodyPr/>
        <a:lstStyle/>
        <a:p>
          <a:endParaRPr lang="en-GB"/>
        </a:p>
      </dgm:t>
    </dgm:pt>
    <dgm:pt modelId="{3DC38B46-02DF-426D-8DDF-D3AE4C893D07}" type="sibTrans" cxnId="{D3836D39-DD43-44BB-A7CE-AAF64D242A61}">
      <dgm:prSet/>
      <dgm:spPr/>
      <dgm:t>
        <a:bodyPr/>
        <a:lstStyle/>
        <a:p>
          <a:endParaRPr lang="en-GB"/>
        </a:p>
      </dgm:t>
    </dgm:pt>
    <dgm:pt modelId="{31CC0A71-CABC-4033-B1CC-95E5678B3D3B}">
      <dgm:prSet phldrT="[Text]" custT="1"/>
      <dgm:spPr/>
      <dgm:t>
        <a:bodyPr/>
        <a:lstStyle/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endParaRPr lang="en-GB" sz="1700" dirty="0"/>
        </a:p>
        <a:p>
          <a:r>
            <a:rPr lang="en-GB" sz="2000" b="1" dirty="0">
              <a:solidFill>
                <a:srgbClr val="002552"/>
              </a:solidFill>
            </a:rPr>
            <a:t>Through the Gate feedback</a:t>
          </a:r>
        </a:p>
      </dgm:t>
    </dgm:pt>
    <dgm:pt modelId="{08B7A72E-2B21-41F8-A7E3-1D3E913EFE74}" type="parTrans" cxnId="{7FCA87B2-DBF9-4155-8B31-41A76E050B9F}">
      <dgm:prSet/>
      <dgm:spPr/>
      <dgm:t>
        <a:bodyPr/>
        <a:lstStyle/>
        <a:p>
          <a:endParaRPr lang="en-GB"/>
        </a:p>
      </dgm:t>
    </dgm:pt>
    <dgm:pt modelId="{F32EC470-D1C1-48C5-B17C-D8123CE467CF}" type="sibTrans" cxnId="{7FCA87B2-DBF9-4155-8B31-41A76E050B9F}">
      <dgm:prSet/>
      <dgm:spPr/>
      <dgm:t>
        <a:bodyPr/>
        <a:lstStyle/>
        <a:p>
          <a:endParaRPr lang="en-GB"/>
        </a:p>
      </dgm:t>
    </dgm:pt>
    <dgm:pt modelId="{C5A47EF1-E155-4768-B036-9FAC6905735A}" type="pres">
      <dgm:prSet presAssocID="{D6E0C7FD-286E-49CC-BC5B-831E29458AF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1C9B0AF-A0E5-4F27-93D5-A95EDC2A56D0}" type="pres">
      <dgm:prSet presAssocID="{31CC0A71-CABC-4033-B1CC-95E5678B3D3B}" presName="Accent4" presStyleCnt="0"/>
      <dgm:spPr/>
    </dgm:pt>
    <dgm:pt modelId="{6C7EA391-AD50-4087-885F-7AFFA777FC7A}" type="pres">
      <dgm:prSet presAssocID="{31CC0A71-CABC-4033-B1CC-95E5678B3D3B}" presName="Accent" presStyleLbl="node1" presStyleIdx="0" presStyleCnt="4"/>
      <dgm:spPr/>
    </dgm:pt>
    <dgm:pt modelId="{AB2C12BB-4FB7-4629-9D7C-0C95712D711E}" type="pres">
      <dgm:prSet presAssocID="{31CC0A71-CABC-4033-B1CC-95E5678B3D3B}" presName="ParentBackground4" presStyleCnt="0"/>
      <dgm:spPr/>
    </dgm:pt>
    <dgm:pt modelId="{8F3259D9-A204-48A5-8F9C-49F3BECA8E75}" type="pres">
      <dgm:prSet presAssocID="{31CC0A71-CABC-4033-B1CC-95E5678B3D3B}" presName="ParentBackground" presStyleLbl="fgAcc1" presStyleIdx="0" presStyleCnt="4"/>
      <dgm:spPr/>
    </dgm:pt>
    <dgm:pt modelId="{2BF096B2-8D9A-4187-94D3-B63EBEA8B85E}" type="pres">
      <dgm:prSet presAssocID="{31CC0A71-CABC-4033-B1CC-95E5678B3D3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C9454E6-09E3-4288-BEDB-31B250C341C4}" type="pres">
      <dgm:prSet presAssocID="{AF6E690E-FBE9-4946-A673-34422E39CFA1}" presName="Accent3" presStyleCnt="0"/>
      <dgm:spPr/>
    </dgm:pt>
    <dgm:pt modelId="{8C81942B-F713-42C3-A3D1-CE643DBF86C8}" type="pres">
      <dgm:prSet presAssocID="{AF6E690E-FBE9-4946-A673-34422E39CFA1}" presName="Accent" presStyleLbl="node1" presStyleIdx="1" presStyleCnt="4"/>
      <dgm:spPr/>
    </dgm:pt>
    <dgm:pt modelId="{A92C0BCC-F24C-4829-93F7-D92ED28E2D20}" type="pres">
      <dgm:prSet presAssocID="{AF6E690E-FBE9-4946-A673-34422E39CFA1}" presName="ParentBackground3" presStyleCnt="0"/>
      <dgm:spPr/>
    </dgm:pt>
    <dgm:pt modelId="{B0A4993D-80D5-49A4-9058-550BF706C936}" type="pres">
      <dgm:prSet presAssocID="{AF6E690E-FBE9-4946-A673-34422E39CFA1}" presName="ParentBackground" presStyleLbl="fgAcc1" presStyleIdx="1" presStyleCnt="4"/>
      <dgm:spPr/>
    </dgm:pt>
    <dgm:pt modelId="{1467D204-AAAD-41F0-9D78-377B90CC89B2}" type="pres">
      <dgm:prSet presAssocID="{AF6E690E-FBE9-4946-A673-34422E39CFA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D5EA35F-88DB-4F37-989D-CC92143DD7B1}" type="pres">
      <dgm:prSet presAssocID="{AF33D0E4-A741-46DA-974D-F0E9E690AA90}" presName="Accent2" presStyleCnt="0"/>
      <dgm:spPr/>
    </dgm:pt>
    <dgm:pt modelId="{FE0CAAE2-EC48-467B-9D65-ECE03C700255}" type="pres">
      <dgm:prSet presAssocID="{AF33D0E4-A741-46DA-974D-F0E9E690AA90}" presName="Accent" presStyleLbl="node1" presStyleIdx="2" presStyleCnt="4"/>
      <dgm:spPr/>
    </dgm:pt>
    <dgm:pt modelId="{1DDFCD5A-E381-4430-A6ED-B70528EE6703}" type="pres">
      <dgm:prSet presAssocID="{AF33D0E4-A741-46DA-974D-F0E9E690AA90}" presName="ParentBackground2" presStyleCnt="0"/>
      <dgm:spPr/>
    </dgm:pt>
    <dgm:pt modelId="{EC72BC71-7409-4D50-8EFC-15083DBC81F1}" type="pres">
      <dgm:prSet presAssocID="{AF33D0E4-A741-46DA-974D-F0E9E690AA90}" presName="ParentBackground" presStyleLbl="fgAcc1" presStyleIdx="2" presStyleCnt="4"/>
      <dgm:spPr/>
    </dgm:pt>
    <dgm:pt modelId="{90427B59-4469-4B9E-9DD5-24CF94E7A0CA}" type="pres">
      <dgm:prSet presAssocID="{AF33D0E4-A741-46DA-974D-F0E9E690AA90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A5BC1A8-236E-407B-BD40-8F2B43B4CCA4}" type="pres">
      <dgm:prSet presAssocID="{7DE2BCA7-A428-4B75-9134-7F413F442A2F}" presName="Accent1" presStyleCnt="0"/>
      <dgm:spPr/>
    </dgm:pt>
    <dgm:pt modelId="{48FEF43F-6B13-4AB8-AE00-4C00E55C237C}" type="pres">
      <dgm:prSet presAssocID="{7DE2BCA7-A428-4B75-9134-7F413F442A2F}" presName="Accent" presStyleLbl="node1" presStyleIdx="3" presStyleCnt="4"/>
      <dgm:spPr/>
    </dgm:pt>
    <dgm:pt modelId="{6938B6F1-8C20-4869-ABFA-C6EF3730E756}" type="pres">
      <dgm:prSet presAssocID="{7DE2BCA7-A428-4B75-9134-7F413F442A2F}" presName="ParentBackground1" presStyleCnt="0"/>
      <dgm:spPr/>
    </dgm:pt>
    <dgm:pt modelId="{917F0569-7432-4FA8-B2FE-5224EF123960}" type="pres">
      <dgm:prSet presAssocID="{7DE2BCA7-A428-4B75-9134-7F413F442A2F}" presName="ParentBackground" presStyleLbl="fgAcc1" presStyleIdx="3" presStyleCnt="4"/>
      <dgm:spPr/>
    </dgm:pt>
    <dgm:pt modelId="{699092F0-3838-4776-A8F5-21FFAFDCFAF0}" type="pres">
      <dgm:prSet presAssocID="{7DE2BCA7-A428-4B75-9134-7F413F442A2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ED774B00-AEED-4E40-A6A5-6D794B4182AC}" type="presOf" srcId="{31CC0A71-CABC-4033-B1CC-95E5678B3D3B}" destId="{2BF096B2-8D9A-4187-94D3-B63EBEA8B85E}" srcOrd="1" destOrd="0" presId="urn:microsoft.com/office/officeart/2011/layout/CircleProcess"/>
    <dgm:cxn modelId="{A1566103-95D1-4A20-B601-07C7A5ECC1A4}" type="presOf" srcId="{D6E0C7FD-286E-49CC-BC5B-831E29458AFB}" destId="{C5A47EF1-E155-4768-B036-9FAC6905735A}" srcOrd="0" destOrd="0" presId="urn:microsoft.com/office/officeart/2011/layout/CircleProcess"/>
    <dgm:cxn modelId="{193AD10F-E1C6-475F-B68C-BD355FE575E4}" srcId="{D6E0C7FD-286E-49CC-BC5B-831E29458AFB}" destId="{7DE2BCA7-A428-4B75-9134-7F413F442A2F}" srcOrd="0" destOrd="0" parTransId="{8FA1FFAC-0DF7-416C-BCA0-9B9C88C19454}" sibTransId="{269B6DB8-B4A2-4BBF-811D-B23B5251BEA1}"/>
    <dgm:cxn modelId="{D3836D39-DD43-44BB-A7CE-AAF64D242A61}" srcId="{D6E0C7FD-286E-49CC-BC5B-831E29458AFB}" destId="{AF6E690E-FBE9-4946-A673-34422E39CFA1}" srcOrd="2" destOrd="0" parTransId="{D9D6B92E-03F1-4CFF-838D-F2A6355449F4}" sibTransId="{3DC38B46-02DF-426D-8DDF-D3AE4C893D07}"/>
    <dgm:cxn modelId="{0416DB5B-288E-4B5A-85EB-B55853F54499}" type="presOf" srcId="{AF33D0E4-A741-46DA-974D-F0E9E690AA90}" destId="{90427B59-4469-4B9E-9DD5-24CF94E7A0CA}" srcOrd="1" destOrd="0" presId="urn:microsoft.com/office/officeart/2011/layout/CircleProcess"/>
    <dgm:cxn modelId="{6A6F1849-2845-4A77-B992-42F4C262A4C9}" type="presOf" srcId="{7DE2BCA7-A428-4B75-9134-7F413F442A2F}" destId="{699092F0-3838-4776-A8F5-21FFAFDCFAF0}" srcOrd="1" destOrd="0" presId="urn:microsoft.com/office/officeart/2011/layout/CircleProcess"/>
    <dgm:cxn modelId="{942A7451-4F08-4215-8A3F-4FA18F874243}" type="presOf" srcId="{AF33D0E4-A741-46DA-974D-F0E9E690AA90}" destId="{EC72BC71-7409-4D50-8EFC-15083DBC81F1}" srcOrd="0" destOrd="0" presId="urn:microsoft.com/office/officeart/2011/layout/CircleProcess"/>
    <dgm:cxn modelId="{C89EA352-8B9B-4FC5-9631-E669903BC474}" type="presOf" srcId="{AF6E690E-FBE9-4946-A673-34422E39CFA1}" destId="{1467D204-AAAD-41F0-9D78-377B90CC89B2}" srcOrd="1" destOrd="0" presId="urn:microsoft.com/office/officeart/2011/layout/CircleProcess"/>
    <dgm:cxn modelId="{58E40974-4E8B-4F46-8DCB-81D5419684C1}" type="presOf" srcId="{31CC0A71-CABC-4033-B1CC-95E5678B3D3B}" destId="{8F3259D9-A204-48A5-8F9C-49F3BECA8E75}" srcOrd="0" destOrd="0" presId="urn:microsoft.com/office/officeart/2011/layout/CircleProcess"/>
    <dgm:cxn modelId="{A4332356-3B66-4781-A60D-0D079B4F8FDC}" type="presOf" srcId="{7DE2BCA7-A428-4B75-9134-7F413F442A2F}" destId="{917F0569-7432-4FA8-B2FE-5224EF123960}" srcOrd="0" destOrd="0" presId="urn:microsoft.com/office/officeart/2011/layout/CircleProcess"/>
    <dgm:cxn modelId="{77B08D84-C65B-435B-AEA0-9ADFB8655E6C}" type="presOf" srcId="{AF6E690E-FBE9-4946-A673-34422E39CFA1}" destId="{B0A4993D-80D5-49A4-9058-550BF706C936}" srcOrd="0" destOrd="0" presId="urn:microsoft.com/office/officeart/2011/layout/CircleProcess"/>
    <dgm:cxn modelId="{7FCA87B2-DBF9-4155-8B31-41A76E050B9F}" srcId="{D6E0C7FD-286E-49CC-BC5B-831E29458AFB}" destId="{31CC0A71-CABC-4033-B1CC-95E5678B3D3B}" srcOrd="3" destOrd="0" parTransId="{08B7A72E-2B21-41F8-A7E3-1D3E913EFE74}" sibTransId="{F32EC470-D1C1-48C5-B17C-D8123CE467CF}"/>
    <dgm:cxn modelId="{4670C9F8-3402-410B-9249-78C2F01D1AE1}" srcId="{D6E0C7FD-286E-49CC-BC5B-831E29458AFB}" destId="{AF33D0E4-A741-46DA-974D-F0E9E690AA90}" srcOrd="1" destOrd="0" parTransId="{38A9990A-FD5A-4D35-8605-5837A574898A}" sibTransId="{8BAA37A1-DDE5-4410-9EA4-AA13FE171F41}"/>
    <dgm:cxn modelId="{24E6E942-D638-4C5A-A89B-1B96DCF782D9}" type="presParOf" srcId="{C5A47EF1-E155-4768-B036-9FAC6905735A}" destId="{F1C9B0AF-A0E5-4F27-93D5-A95EDC2A56D0}" srcOrd="0" destOrd="0" presId="urn:microsoft.com/office/officeart/2011/layout/CircleProcess"/>
    <dgm:cxn modelId="{DAB41436-71D7-4ECB-9A62-BAB1E10F554A}" type="presParOf" srcId="{F1C9B0AF-A0E5-4F27-93D5-A95EDC2A56D0}" destId="{6C7EA391-AD50-4087-885F-7AFFA777FC7A}" srcOrd="0" destOrd="0" presId="urn:microsoft.com/office/officeart/2011/layout/CircleProcess"/>
    <dgm:cxn modelId="{9F2570AF-E0EB-471A-8A52-FD6A6D43B78F}" type="presParOf" srcId="{C5A47EF1-E155-4768-B036-9FAC6905735A}" destId="{AB2C12BB-4FB7-4629-9D7C-0C95712D711E}" srcOrd="1" destOrd="0" presId="urn:microsoft.com/office/officeart/2011/layout/CircleProcess"/>
    <dgm:cxn modelId="{8CAD5AA1-5EA8-4570-968D-ADB6725C4439}" type="presParOf" srcId="{AB2C12BB-4FB7-4629-9D7C-0C95712D711E}" destId="{8F3259D9-A204-48A5-8F9C-49F3BECA8E75}" srcOrd="0" destOrd="0" presId="urn:microsoft.com/office/officeart/2011/layout/CircleProcess"/>
    <dgm:cxn modelId="{2A88456D-176A-4D59-8440-E3192C2868D9}" type="presParOf" srcId="{C5A47EF1-E155-4768-B036-9FAC6905735A}" destId="{2BF096B2-8D9A-4187-94D3-B63EBEA8B85E}" srcOrd="2" destOrd="0" presId="urn:microsoft.com/office/officeart/2011/layout/CircleProcess"/>
    <dgm:cxn modelId="{239C9B49-E58D-4321-B3A0-9006DDF315D7}" type="presParOf" srcId="{C5A47EF1-E155-4768-B036-9FAC6905735A}" destId="{DC9454E6-09E3-4288-BEDB-31B250C341C4}" srcOrd="3" destOrd="0" presId="urn:microsoft.com/office/officeart/2011/layout/CircleProcess"/>
    <dgm:cxn modelId="{F4DF8AF8-E4FB-4A96-966B-4DF13783C022}" type="presParOf" srcId="{DC9454E6-09E3-4288-BEDB-31B250C341C4}" destId="{8C81942B-F713-42C3-A3D1-CE643DBF86C8}" srcOrd="0" destOrd="0" presId="urn:microsoft.com/office/officeart/2011/layout/CircleProcess"/>
    <dgm:cxn modelId="{6F596EFE-D894-4419-9C30-1CF0CBF574EA}" type="presParOf" srcId="{C5A47EF1-E155-4768-B036-9FAC6905735A}" destId="{A92C0BCC-F24C-4829-93F7-D92ED28E2D20}" srcOrd="4" destOrd="0" presId="urn:microsoft.com/office/officeart/2011/layout/CircleProcess"/>
    <dgm:cxn modelId="{E52B35A6-1F03-454D-9439-B7B0B4F088A0}" type="presParOf" srcId="{A92C0BCC-F24C-4829-93F7-D92ED28E2D20}" destId="{B0A4993D-80D5-49A4-9058-550BF706C936}" srcOrd="0" destOrd="0" presId="urn:microsoft.com/office/officeart/2011/layout/CircleProcess"/>
    <dgm:cxn modelId="{52A0DED4-82A4-4490-A49D-B55C7E707ED8}" type="presParOf" srcId="{C5A47EF1-E155-4768-B036-9FAC6905735A}" destId="{1467D204-AAAD-41F0-9D78-377B90CC89B2}" srcOrd="5" destOrd="0" presId="urn:microsoft.com/office/officeart/2011/layout/CircleProcess"/>
    <dgm:cxn modelId="{AA291EC9-81D8-4A83-A452-1D1CD4EAF896}" type="presParOf" srcId="{C5A47EF1-E155-4768-B036-9FAC6905735A}" destId="{8D5EA35F-88DB-4F37-989D-CC92143DD7B1}" srcOrd="6" destOrd="0" presId="urn:microsoft.com/office/officeart/2011/layout/CircleProcess"/>
    <dgm:cxn modelId="{B5115A00-512F-4771-B4FA-C16C3678CB68}" type="presParOf" srcId="{8D5EA35F-88DB-4F37-989D-CC92143DD7B1}" destId="{FE0CAAE2-EC48-467B-9D65-ECE03C700255}" srcOrd="0" destOrd="0" presId="urn:microsoft.com/office/officeart/2011/layout/CircleProcess"/>
    <dgm:cxn modelId="{712FAFA3-D956-4CE9-939C-369B8000DAEA}" type="presParOf" srcId="{C5A47EF1-E155-4768-B036-9FAC6905735A}" destId="{1DDFCD5A-E381-4430-A6ED-B70528EE6703}" srcOrd="7" destOrd="0" presId="urn:microsoft.com/office/officeart/2011/layout/CircleProcess"/>
    <dgm:cxn modelId="{DBB12D26-AC1F-47FF-BDED-312F3BDFE2A4}" type="presParOf" srcId="{1DDFCD5A-E381-4430-A6ED-B70528EE6703}" destId="{EC72BC71-7409-4D50-8EFC-15083DBC81F1}" srcOrd="0" destOrd="0" presId="urn:microsoft.com/office/officeart/2011/layout/CircleProcess"/>
    <dgm:cxn modelId="{722D567B-085F-48B0-A034-88AFD7E4094B}" type="presParOf" srcId="{C5A47EF1-E155-4768-B036-9FAC6905735A}" destId="{90427B59-4469-4B9E-9DD5-24CF94E7A0CA}" srcOrd="8" destOrd="0" presId="urn:microsoft.com/office/officeart/2011/layout/CircleProcess"/>
    <dgm:cxn modelId="{35CBEBDB-AFC0-4A29-A8DD-5A17654EEE17}" type="presParOf" srcId="{C5A47EF1-E155-4768-B036-9FAC6905735A}" destId="{6A5BC1A8-236E-407B-BD40-8F2B43B4CCA4}" srcOrd="9" destOrd="0" presId="urn:microsoft.com/office/officeart/2011/layout/CircleProcess"/>
    <dgm:cxn modelId="{340E583E-E41A-49AD-9D58-C6B17AD8E60E}" type="presParOf" srcId="{6A5BC1A8-236E-407B-BD40-8F2B43B4CCA4}" destId="{48FEF43F-6B13-4AB8-AE00-4C00E55C237C}" srcOrd="0" destOrd="0" presId="urn:microsoft.com/office/officeart/2011/layout/CircleProcess"/>
    <dgm:cxn modelId="{E0CF908C-244C-4802-AA72-7094A2927B49}" type="presParOf" srcId="{C5A47EF1-E155-4768-B036-9FAC6905735A}" destId="{6938B6F1-8C20-4869-ABFA-C6EF3730E756}" srcOrd="10" destOrd="0" presId="urn:microsoft.com/office/officeart/2011/layout/CircleProcess"/>
    <dgm:cxn modelId="{B3E8EE84-597C-4CF4-B311-7A1E8CD3134B}" type="presParOf" srcId="{6938B6F1-8C20-4869-ABFA-C6EF3730E756}" destId="{917F0569-7432-4FA8-B2FE-5224EF123960}" srcOrd="0" destOrd="0" presId="urn:microsoft.com/office/officeart/2011/layout/CircleProcess"/>
    <dgm:cxn modelId="{917A19D4-AF6A-41CA-8645-56F9B451A062}" type="presParOf" srcId="{C5A47EF1-E155-4768-B036-9FAC6905735A}" destId="{699092F0-3838-4776-A8F5-21FFAFDCFAF0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EA391-AD50-4087-885F-7AFFA777FC7A}">
      <dsp:nvSpPr>
        <dsp:cNvPr id="0" name=""/>
        <dsp:cNvSpPr/>
      </dsp:nvSpPr>
      <dsp:spPr>
        <a:xfrm>
          <a:off x="9169267" y="1151562"/>
          <a:ext cx="2744159" cy="27442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259D9-A204-48A5-8F9C-49F3BECA8E75}">
      <dsp:nvSpPr>
        <dsp:cNvPr id="0" name=""/>
        <dsp:cNvSpPr/>
      </dsp:nvSpPr>
      <dsp:spPr>
        <a:xfrm>
          <a:off x="9261053" y="1243055"/>
          <a:ext cx="2561764" cy="25613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552"/>
              </a:solidFill>
            </a:rPr>
            <a:t>Through the Gate feedback</a:t>
          </a:r>
        </a:p>
      </dsp:txBody>
      <dsp:txXfrm>
        <a:off x="9627019" y="1609026"/>
        <a:ext cx="1829831" cy="1829372"/>
      </dsp:txXfrm>
    </dsp:sp>
    <dsp:sp modelId="{8C81942B-F713-42C3-A3D1-CE643DBF86C8}">
      <dsp:nvSpPr>
        <dsp:cNvPr id="0" name=""/>
        <dsp:cNvSpPr/>
      </dsp:nvSpPr>
      <dsp:spPr>
        <a:xfrm rot="2700000">
          <a:off x="6321532" y="1151369"/>
          <a:ext cx="2744204" cy="2744204"/>
        </a:xfrm>
        <a:prstGeom prst="teardrop">
          <a:avLst>
            <a:gd name="adj" fmla="val 100000"/>
          </a:avLst>
        </a:prstGeom>
        <a:solidFill>
          <a:schemeClr val="accent2">
            <a:hueOff val="-608250"/>
            <a:satOff val="-11503"/>
            <a:lumOff val="1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993D-80D5-49A4-9058-550BF706C936}">
      <dsp:nvSpPr>
        <dsp:cNvPr id="0" name=""/>
        <dsp:cNvSpPr/>
      </dsp:nvSpPr>
      <dsp:spPr>
        <a:xfrm>
          <a:off x="6425108" y="1243055"/>
          <a:ext cx="2561764" cy="25613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08250"/>
              <a:satOff val="-11503"/>
              <a:lumOff val="1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085584"/>
              </a:solidFill>
            </a:rPr>
            <a:t>Employment Hub &amp; Employer Engagement</a:t>
          </a:r>
        </a:p>
      </dsp:txBody>
      <dsp:txXfrm>
        <a:off x="6791074" y="1609026"/>
        <a:ext cx="1829831" cy="1829372"/>
      </dsp:txXfrm>
    </dsp:sp>
    <dsp:sp modelId="{FE0CAAE2-EC48-467B-9D65-ECE03C700255}">
      <dsp:nvSpPr>
        <dsp:cNvPr id="0" name=""/>
        <dsp:cNvSpPr/>
      </dsp:nvSpPr>
      <dsp:spPr>
        <a:xfrm rot="2700000">
          <a:off x="3497354" y="1151369"/>
          <a:ext cx="2744204" cy="2744204"/>
        </a:xfrm>
        <a:prstGeom prst="teardrop">
          <a:avLst>
            <a:gd name="adj" fmla="val 100000"/>
          </a:avLst>
        </a:prstGeom>
        <a:solidFill>
          <a:schemeClr val="accent2">
            <a:hueOff val="-1216501"/>
            <a:satOff val="-23007"/>
            <a:lumOff val="2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2BC71-7409-4D50-8EFC-15083DBC81F1}">
      <dsp:nvSpPr>
        <dsp:cNvPr id="0" name=""/>
        <dsp:cNvSpPr/>
      </dsp:nvSpPr>
      <dsp:spPr>
        <a:xfrm>
          <a:off x="3589163" y="1243055"/>
          <a:ext cx="2561764" cy="25613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16501"/>
              <a:satOff val="-23007"/>
              <a:lumOff val="2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178FAF"/>
              </a:solidFill>
            </a:rPr>
            <a:t>Preparing for Employment</a:t>
          </a:r>
        </a:p>
      </dsp:txBody>
      <dsp:txXfrm>
        <a:off x="3955129" y="1609026"/>
        <a:ext cx="1829831" cy="1829372"/>
      </dsp:txXfrm>
    </dsp:sp>
    <dsp:sp modelId="{48FEF43F-6B13-4AB8-AE00-4C00E55C237C}">
      <dsp:nvSpPr>
        <dsp:cNvPr id="0" name=""/>
        <dsp:cNvSpPr/>
      </dsp:nvSpPr>
      <dsp:spPr>
        <a:xfrm rot="2700000">
          <a:off x="661409" y="1151369"/>
          <a:ext cx="2744204" cy="2744204"/>
        </a:xfrm>
        <a:prstGeom prst="teardrop">
          <a:avLst>
            <a:gd name="adj" fmla="val 100000"/>
          </a:avLst>
        </a:prstGeom>
        <a:solidFill>
          <a:schemeClr val="accent2">
            <a:hueOff val="-1824751"/>
            <a:satOff val="-34510"/>
            <a:lumOff val="3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F0569-7432-4FA8-B2FE-5224EF123960}">
      <dsp:nvSpPr>
        <dsp:cNvPr id="0" name=""/>
        <dsp:cNvSpPr/>
      </dsp:nvSpPr>
      <dsp:spPr>
        <a:xfrm>
          <a:off x="753218" y="1243055"/>
          <a:ext cx="2561764" cy="25613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824751"/>
              <a:satOff val="-34510"/>
              <a:lumOff val="3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2CCCD3"/>
              </a:solidFill>
            </a:rPr>
            <a:t>Culture of Employment</a:t>
          </a:r>
        </a:p>
      </dsp:txBody>
      <dsp:txXfrm>
        <a:off x="1119184" y="1609026"/>
        <a:ext cx="1829831" cy="1829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B1EBB-0211-4A2B-8E81-3475765E189A}" type="datetimeFigureOut">
              <a:rPr lang="en-GB" smtClean="0"/>
              <a:t>28/06/2022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2EA69-328C-44C6-A10D-2BA24593511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35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223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leading?</a:t>
            </a:r>
          </a:p>
          <a:p>
            <a:endParaRPr lang="en-GB" dirty="0"/>
          </a:p>
          <a:p>
            <a:r>
              <a:rPr lang="en-GB" dirty="0"/>
              <a:t>Group had the right people, not too big to start off with as we needed to make things happen.</a:t>
            </a:r>
          </a:p>
          <a:p>
            <a:endParaRPr lang="en-GB" dirty="0"/>
          </a:p>
          <a:p>
            <a:r>
              <a:rPr lang="en-GB" dirty="0"/>
              <a:t>My only thought of gap would be getting local employment lead practically involved – a couple showed some motivation but have not stood up to the challenge.</a:t>
            </a:r>
          </a:p>
          <a:p>
            <a:endParaRPr lang="en-GB" dirty="0"/>
          </a:p>
          <a:p>
            <a:r>
              <a:rPr lang="en-GB" dirty="0"/>
              <a:t>Governor sponsorship and support was critical at getting prison buy-in</a:t>
            </a:r>
          </a:p>
          <a:p>
            <a:endParaRPr lang="en-GB" dirty="0"/>
          </a:p>
          <a:p>
            <a:r>
              <a:rPr lang="en-GB" dirty="0"/>
              <a:t>We have benefited fro Lucy Williams supporting us from NFN – without this our Wales coverage simply would not have provided this support – gave some consistency in approach with North West prisons.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973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Leading?</a:t>
            </a:r>
          </a:p>
          <a:p>
            <a:endParaRPr lang="en-GB" dirty="0"/>
          </a:p>
          <a:p>
            <a:r>
              <a:rPr lang="en-GB" dirty="0"/>
              <a:t>Developing a strategy to drive our changes was important – taking account of our needs:</a:t>
            </a:r>
          </a:p>
          <a:p>
            <a:pPr marL="171450" indent="-171450">
              <a:buFontTx/>
              <a:buChar char="-"/>
            </a:pPr>
            <a:r>
              <a:rPr lang="en-GB" dirty="0"/>
              <a:t>Creating a momentum where resettlement priorities were highlighted and brought to life</a:t>
            </a:r>
          </a:p>
          <a:p>
            <a:pPr marL="171450" indent="-171450">
              <a:buFontTx/>
              <a:buChar char="-"/>
            </a:pPr>
            <a:r>
              <a:rPr lang="en-GB" dirty="0"/>
              <a:t>Good to have a positive focus coming out of Covid</a:t>
            </a:r>
          </a:p>
          <a:p>
            <a:pPr marL="171450" indent="-171450">
              <a:buFontTx/>
              <a:buChar char="-"/>
            </a:pPr>
            <a:r>
              <a:rPr lang="en-GB" dirty="0"/>
              <a:t>Named people gave a degree of ownership and accountability – also good have prison and board partnerships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GB" dirty="0"/>
              <a:t>The strategy is evolving and updates give it some ‘life’ – all four key elements have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120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Nick leading?</a:t>
            </a:r>
          </a:p>
          <a:p>
            <a:r>
              <a:rPr lang="en-GB" dirty="0"/>
              <a:t>Cost benefit – reduced some activity space but created an environment where various people were located – a bit of a one stop shop:</a:t>
            </a:r>
          </a:p>
          <a:p>
            <a:pPr marL="171450" indent="-171450">
              <a:buFontTx/>
              <a:buChar char="-"/>
            </a:pPr>
            <a:r>
              <a:rPr lang="en-GB" dirty="0"/>
              <a:t>Probation and offender Management staff.</a:t>
            </a:r>
          </a:p>
          <a:p>
            <a:pPr marL="171450" indent="-171450">
              <a:buFontTx/>
              <a:buChar char="-"/>
            </a:pPr>
            <a:r>
              <a:rPr lang="en-GB" dirty="0"/>
              <a:t>Agencies such as DWP</a:t>
            </a:r>
          </a:p>
          <a:p>
            <a:pPr marL="171450" indent="-171450">
              <a:buFontTx/>
              <a:buChar char="-"/>
            </a:pPr>
            <a:r>
              <a:rPr lang="en-GB" dirty="0"/>
              <a:t>Resettlement staff.</a:t>
            </a:r>
          </a:p>
          <a:p>
            <a:pPr marL="171450" indent="-171450">
              <a:buFontTx/>
              <a:buChar char="-"/>
            </a:pPr>
            <a:r>
              <a:rPr lang="en-GB" dirty="0"/>
              <a:t>Work base for Novus Cambria work Coaches</a:t>
            </a:r>
          </a:p>
          <a:p>
            <a:pPr marL="171450" indent="-171450">
              <a:buFontTx/>
              <a:buChar char="-"/>
            </a:pPr>
            <a:r>
              <a:rPr lang="en-GB" dirty="0"/>
              <a:t>Accelerator leads were based including employment</a:t>
            </a:r>
          </a:p>
          <a:p>
            <a:pPr marL="171450" indent="-171450">
              <a:buFontTx/>
              <a:buChar char="-"/>
            </a:pPr>
            <a:r>
              <a:rPr lang="en-GB" dirty="0"/>
              <a:t>Prisoner activity staff were based</a:t>
            </a:r>
          </a:p>
          <a:p>
            <a:endParaRPr lang="en-GB" dirty="0"/>
          </a:p>
          <a:p>
            <a:r>
              <a:rPr lang="en-GB" dirty="0"/>
              <a:t>Made a decision that employment work – and other resettlement work – needed a focus, a home where space was provided that:</a:t>
            </a:r>
          </a:p>
          <a:p>
            <a:pPr marL="171450" indent="-171450">
              <a:buFontTx/>
              <a:buChar char="-"/>
            </a:pPr>
            <a:r>
              <a:rPr lang="en-GB" dirty="0"/>
              <a:t>Looked professional to prisoners, staff and outside agencies</a:t>
            </a:r>
          </a:p>
          <a:p>
            <a:pPr marL="171450" indent="-171450">
              <a:buFontTx/>
              <a:buChar char="-"/>
            </a:pPr>
            <a:r>
              <a:rPr lang="en-GB" dirty="0"/>
              <a:t>Helped engagement with prisoners, agencies and employers (IT Connectivity one example of this)</a:t>
            </a:r>
          </a:p>
          <a:p>
            <a:pPr marL="171450" indent="-171450">
              <a:buFontTx/>
              <a:buChar char="-"/>
            </a:pPr>
            <a:r>
              <a:rPr lang="en-GB" dirty="0"/>
              <a:t>Gave a space to create an environment that stimulated interest in employment</a:t>
            </a:r>
          </a:p>
          <a:p>
            <a:endParaRPr lang="en-GB" dirty="0"/>
          </a:p>
          <a:p>
            <a:r>
              <a:rPr lang="en-GB" dirty="0"/>
              <a:t>Difficult to assess but I think made one of the biggest differences t our work – some might already have such an engagement space – if not I would create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261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Nick Leading?</a:t>
            </a:r>
          </a:p>
          <a:p>
            <a:endParaRPr lang="en-GB" dirty="0"/>
          </a:p>
          <a:p>
            <a:r>
              <a:rPr lang="en-GB" b="1" dirty="0"/>
              <a:t>We cared about outcomes but had not prioritised as much as we have now</a:t>
            </a:r>
          </a:p>
          <a:p>
            <a:endParaRPr lang="en-GB" b="1" dirty="0"/>
          </a:p>
          <a:p>
            <a:r>
              <a:rPr lang="en-GB" b="1" dirty="0"/>
              <a:t>Accelerator focus helped.</a:t>
            </a:r>
          </a:p>
          <a:p>
            <a:endParaRPr lang="en-GB" b="1" dirty="0"/>
          </a:p>
          <a:p>
            <a:r>
              <a:rPr lang="en-GB" b="1" dirty="0"/>
              <a:t>Set a target of 30% and are on the way – month on month improvements because teams are working better together, prisoner pressure now also driving success.</a:t>
            </a:r>
          </a:p>
          <a:p>
            <a:endParaRPr lang="en-GB" b="1" dirty="0"/>
          </a:p>
          <a:p>
            <a:r>
              <a:rPr lang="en-GB" b="1" dirty="0"/>
              <a:t>Launching ROTL for a CAT C place was critical but proper work ROTL – National minimum wage, employment on release and competing employers looking to exploit this but also give prisoners real work experience – go to work from 6.00, working weekends and we make things happen to reflect the needs of the job. I want 20 working ROTL’s to be one of the critical bedrocks for engagement with employers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228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Nick Leading?</a:t>
            </a:r>
          </a:p>
          <a:p>
            <a:endParaRPr lang="en-GB" dirty="0"/>
          </a:p>
          <a:p>
            <a:r>
              <a:rPr lang="en-GB" dirty="0"/>
              <a:t>Calendar created in partnership with NFN – helps give accountability to the Board – also a focus for keeping the development of our work on track.</a:t>
            </a:r>
          </a:p>
          <a:p>
            <a:endParaRPr lang="en-GB" dirty="0"/>
          </a:p>
          <a:p>
            <a:r>
              <a:rPr lang="en-GB" dirty="0"/>
              <a:t>Schedule in advance to help planning - although need some flexibility to respond to employer needs.</a:t>
            </a:r>
          </a:p>
          <a:p>
            <a:endParaRPr lang="en-GB" dirty="0"/>
          </a:p>
          <a:p>
            <a:r>
              <a:rPr lang="en-GB" dirty="0"/>
              <a:t>We have work ready people at events who are in the resettlement window – they come prepared – great to see men turn up with 8 CBV’s and go up to employers, thank them for attending, hand over a CV and explain how they are looking forward to being interviewed for real jobs – great also seeing some competition between employers for the best prisoners!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45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leading – Nick adding context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Buzz from prisoners – couldn’t believe it was people wanting them.</a:t>
            </a:r>
          </a:p>
          <a:p>
            <a:endParaRPr lang="en-GB" dirty="0"/>
          </a:p>
          <a:p>
            <a:r>
              <a:rPr lang="en-GB" dirty="0"/>
              <a:t>Reality check and real job offers made a difference</a:t>
            </a:r>
          </a:p>
          <a:p>
            <a:endParaRPr lang="en-GB" dirty="0"/>
          </a:p>
          <a:p>
            <a:r>
              <a:rPr lang="en-GB" dirty="0"/>
              <a:t>Need to keep people ‘job warm prior to and on release’ – learnt and are now giving greater on TTG support via Novus Cambria work coaches</a:t>
            </a:r>
          </a:p>
          <a:p>
            <a:endParaRPr lang="en-GB" dirty="0"/>
          </a:p>
          <a:p>
            <a:r>
              <a:rPr lang="en-GB" dirty="0"/>
              <a:t>Event with CITB on 4 May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2EA69-328C-44C6-A10D-2BA24593511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68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877B-8537-456D-BAC8-189949645F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76425"/>
            <a:ext cx="9144000" cy="222060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8AA6C-947C-44BD-BF94-239678212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57724"/>
            <a:ext cx="9144000" cy="600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20209D-948A-4A3B-983C-728E7E93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461"/>
          <a:stretch/>
        </p:blipFill>
        <p:spPr>
          <a:xfrm>
            <a:off x="732850" y="612359"/>
            <a:ext cx="3462913" cy="10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F7EE871-4CA6-4A0D-808D-3B34D586E3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497433"/>
          </a:xfrm>
          <a:custGeom>
            <a:avLst/>
            <a:gdLst>
              <a:gd name="connsiteX0" fmla="*/ 0 w 8446813"/>
              <a:gd name="connsiteY0" fmla="*/ 0 h 4501526"/>
              <a:gd name="connsiteX1" fmla="*/ 8446813 w 8446813"/>
              <a:gd name="connsiteY1" fmla="*/ 0 h 4501526"/>
              <a:gd name="connsiteX2" fmla="*/ 8446813 w 8446813"/>
              <a:gd name="connsiteY2" fmla="*/ 4335926 h 4501526"/>
              <a:gd name="connsiteX3" fmla="*/ 8007210 w 8446813"/>
              <a:gd name="connsiteY3" fmla="*/ 4293155 h 4501526"/>
              <a:gd name="connsiteX4" fmla="*/ 7441040 w 8446813"/>
              <a:gd name="connsiteY4" fmla="*/ 4245522 h 4501526"/>
              <a:gd name="connsiteX5" fmla="*/ 7434892 w 8446813"/>
              <a:gd name="connsiteY5" fmla="*/ 4241594 h 4501526"/>
              <a:gd name="connsiteX6" fmla="*/ 7422130 w 8446813"/>
              <a:gd name="connsiteY6" fmla="*/ 4240684 h 4501526"/>
              <a:gd name="connsiteX7" fmla="*/ 7391323 w 8446813"/>
              <a:gd name="connsiteY7" fmla="*/ 4238359 h 4501526"/>
              <a:gd name="connsiteX8" fmla="*/ 7354692 w 8446813"/>
              <a:gd name="connsiteY8" fmla="*/ 4235559 h 4501526"/>
              <a:gd name="connsiteX9" fmla="*/ 7175081 w 8446813"/>
              <a:gd name="connsiteY9" fmla="*/ 4222225 h 4501526"/>
              <a:gd name="connsiteX10" fmla="*/ 7133732 w 8446813"/>
              <a:gd name="connsiteY10" fmla="*/ 4219185 h 4501526"/>
              <a:gd name="connsiteX11" fmla="*/ 7122294 w 8446813"/>
              <a:gd name="connsiteY11" fmla="*/ 4221969 h 4501526"/>
              <a:gd name="connsiteX12" fmla="*/ 6992941 w 8446813"/>
              <a:gd name="connsiteY12" fmla="*/ 4212932 h 4501526"/>
              <a:gd name="connsiteX13" fmla="*/ 6974287 w 8446813"/>
              <a:gd name="connsiteY13" fmla="*/ 4207424 h 4501526"/>
              <a:gd name="connsiteX14" fmla="*/ 6707809 w 8446813"/>
              <a:gd name="connsiteY14" fmla="*/ 4187566 h 4501526"/>
              <a:gd name="connsiteX15" fmla="*/ 6705950 w 8446813"/>
              <a:gd name="connsiteY15" fmla="*/ 4193826 h 4501526"/>
              <a:gd name="connsiteX16" fmla="*/ 6685483 w 8446813"/>
              <a:gd name="connsiteY16" fmla="*/ 4192788 h 4501526"/>
              <a:gd name="connsiteX17" fmla="*/ 6668115 w 8446813"/>
              <a:gd name="connsiteY17" fmla="*/ 4184699 h 4501526"/>
              <a:gd name="connsiteX18" fmla="*/ 6356428 w 8446813"/>
              <a:gd name="connsiteY18" fmla="*/ 4168182 h 4501526"/>
              <a:gd name="connsiteX19" fmla="*/ 6357241 w 8446813"/>
              <a:gd name="connsiteY19" fmla="*/ 4174555 h 4501526"/>
              <a:gd name="connsiteX20" fmla="*/ 6304025 w 8446813"/>
              <a:gd name="connsiteY20" fmla="*/ 4171854 h 4501526"/>
              <a:gd name="connsiteX21" fmla="*/ 6302550 w 8446813"/>
              <a:gd name="connsiteY21" fmla="*/ 4166248 h 4501526"/>
              <a:gd name="connsiteX22" fmla="*/ 6216194 w 8446813"/>
              <a:gd name="connsiteY22" fmla="*/ 4163230 h 4501526"/>
              <a:gd name="connsiteX23" fmla="*/ 6212530 w 8446813"/>
              <a:gd name="connsiteY23" fmla="*/ 4166827 h 4501526"/>
              <a:gd name="connsiteX24" fmla="*/ 6175176 w 8446813"/>
              <a:gd name="connsiteY24" fmla="*/ 4164946 h 4501526"/>
              <a:gd name="connsiteX25" fmla="*/ 6170631 w 8446813"/>
              <a:gd name="connsiteY25" fmla="*/ 4161522 h 4501526"/>
              <a:gd name="connsiteX26" fmla="*/ 6014904 w 8446813"/>
              <a:gd name="connsiteY26" fmla="*/ 4155826 h 4501526"/>
              <a:gd name="connsiteX27" fmla="*/ 6014686 w 8446813"/>
              <a:gd name="connsiteY27" fmla="*/ 4158595 h 4501526"/>
              <a:gd name="connsiteX28" fmla="*/ 5945104 w 8446813"/>
              <a:gd name="connsiteY28" fmla="*/ 4155690 h 4501526"/>
              <a:gd name="connsiteX29" fmla="*/ 5943809 w 8446813"/>
              <a:gd name="connsiteY29" fmla="*/ 4153395 h 4501526"/>
              <a:gd name="connsiteX30" fmla="*/ 5748795 w 8446813"/>
              <a:gd name="connsiteY30" fmla="*/ 4146292 h 4501526"/>
              <a:gd name="connsiteX31" fmla="*/ 5745936 w 8446813"/>
              <a:gd name="connsiteY31" fmla="*/ 4147864 h 4501526"/>
              <a:gd name="connsiteX32" fmla="*/ 5737192 w 8446813"/>
              <a:gd name="connsiteY32" fmla="*/ 4147526 h 4501526"/>
              <a:gd name="connsiteX33" fmla="*/ 5736740 w 8446813"/>
              <a:gd name="connsiteY33" fmla="*/ 4145803 h 4501526"/>
              <a:gd name="connsiteX34" fmla="*/ 5563375 w 8446813"/>
              <a:gd name="connsiteY34" fmla="*/ 4139579 h 4501526"/>
              <a:gd name="connsiteX35" fmla="*/ 5563759 w 8446813"/>
              <a:gd name="connsiteY35" fmla="*/ 4141566 h 4501526"/>
              <a:gd name="connsiteX36" fmla="*/ 2857523 w 8446813"/>
              <a:gd name="connsiteY36" fmla="*/ 4164585 h 4501526"/>
              <a:gd name="connsiteX37" fmla="*/ 2708869 w 8446813"/>
              <a:gd name="connsiteY37" fmla="*/ 4173502 h 4501526"/>
              <a:gd name="connsiteX38" fmla="*/ 2699102 w 8446813"/>
              <a:gd name="connsiteY38" fmla="*/ 4193766 h 4501526"/>
              <a:gd name="connsiteX39" fmla="*/ 2691156 w 8446813"/>
              <a:gd name="connsiteY39" fmla="*/ 4174758 h 4501526"/>
              <a:gd name="connsiteX40" fmla="*/ 2518114 w 8446813"/>
              <a:gd name="connsiteY40" fmla="*/ 4186934 h 4501526"/>
              <a:gd name="connsiteX41" fmla="*/ 2516805 w 8446813"/>
              <a:gd name="connsiteY41" fmla="*/ 4193299 h 4501526"/>
              <a:gd name="connsiteX42" fmla="*/ 2506104 w 8446813"/>
              <a:gd name="connsiteY42" fmla="*/ 4187837 h 4501526"/>
              <a:gd name="connsiteX43" fmla="*/ 2311270 w 8446813"/>
              <a:gd name="connsiteY43" fmla="*/ 4201411 h 4501526"/>
              <a:gd name="connsiteX44" fmla="*/ 2251440 w 8446813"/>
              <a:gd name="connsiteY44" fmla="*/ 4230458 h 4501526"/>
              <a:gd name="connsiteX45" fmla="*/ 2240371 w 8446813"/>
              <a:gd name="connsiteY45" fmla="*/ 4206378 h 4501526"/>
              <a:gd name="connsiteX46" fmla="*/ 2084749 w 8446813"/>
              <a:gd name="connsiteY46" fmla="*/ 4217206 h 4501526"/>
              <a:gd name="connsiteX47" fmla="*/ 2049736 w 8446813"/>
              <a:gd name="connsiteY47" fmla="*/ 4229901 h 4501526"/>
              <a:gd name="connsiteX48" fmla="*/ 2039352 w 8446813"/>
              <a:gd name="connsiteY48" fmla="*/ 4220585 h 4501526"/>
              <a:gd name="connsiteX49" fmla="*/ 1953034 w 8446813"/>
              <a:gd name="connsiteY49" fmla="*/ 4226447 h 4501526"/>
              <a:gd name="connsiteX50" fmla="*/ 1894889 w 8446813"/>
              <a:gd name="connsiteY50" fmla="*/ 4270008 h 4501526"/>
              <a:gd name="connsiteX51" fmla="*/ 1899495 w 8446813"/>
              <a:gd name="connsiteY51" fmla="*/ 4230262 h 4501526"/>
              <a:gd name="connsiteX52" fmla="*/ 1588507 w 8446813"/>
              <a:gd name="connsiteY52" fmla="*/ 4257186 h 4501526"/>
              <a:gd name="connsiteX53" fmla="*/ 1553795 w 8446813"/>
              <a:gd name="connsiteY53" fmla="*/ 4275155 h 4501526"/>
              <a:gd name="connsiteX54" fmla="*/ 1548836 w 8446813"/>
              <a:gd name="connsiteY54" fmla="*/ 4261483 h 4501526"/>
              <a:gd name="connsiteX55" fmla="*/ 1283343 w 8446813"/>
              <a:gd name="connsiteY55" fmla="*/ 4290341 h 4501526"/>
              <a:gd name="connsiteX56" fmla="*/ 1203587 w 8446813"/>
              <a:gd name="connsiteY56" fmla="*/ 4324421 h 4501526"/>
              <a:gd name="connsiteX57" fmla="*/ 1124486 w 8446813"/>
              <a:gd name="connsiteY57" fmla="*/ 4307362 h 4501526"/>
              <a:gd name="connsiteX58" fmla="*/ 1083137 w 8446813"/>
              <a:gd name="connsiteY58" fmla="*/ 4312049 h 4501526"/>
              <a:gd name="connsiteX59" fmla="*/ 904068 w 8446813"/>
              <a:gd name="connsiteY59" fmla="*/ 4331261 h 4501526"/>
              <a:gd name="connsiteX60" fmla="*/ 867459 w 8446813"/>
              <a:gd name="connsiteY60" fmla="*/ 4335346 h 4501526"/>
              <a:gd name="connsiteX61" fmla="*/ 836637 w 8446813"/>
              <a:gd name="connsiteY61" fmla="*/ 4338846 h 4501526"/>
              <a:gd name="connsiteX62" fmla="*/ 824304 w 8446813"/>
              <a:gd name="connsiteY62" fmla="*/ 4339974 h 4501526"/>
              <a:gd name="connsiteX63" fmla="*/ 693241 w 8446813"/>
              <a:gd name="connsiteY63" fmla="*/ 4373927 h 4501526"/>
              <a:gd name="connsiteX64" fmla="*/ 662971 w 8446813"/>
              <a:gd name="connsiteY64" fmla="*/ 4439641 h 4501526"/>
              <a:gd name="connsiteX65" fmla="*/ 630975 w 8446813"/>
              <a:gd name="connsiteY65" fmla="*/ 4426217 h 4501526"/>
              <a:gd name="connsiteX66" fmla="*/ 643627 w 8446813"/>
              <a:gd name="connsiteY66" fmla="*/ 4386583 h 4501526"/>
              <a:gd name="connsiteX67" fmla="*/ 358585 w 8446813"/>
              <a:gd name="connsiteY67" fmla="*/ 4446195 h 4501526"/>
              <a:gd name="connsiteX68" fmla="*/ 204867 w 8446813"/>
              <a:gd name="connsiteY68" fmla="*/ 4442260 h 4501526"/>
              <a:gd name="connsiteX69" fmla="*/ 97472 w 8446813"/>
              <a:gd name="connsiteY69" fmla="*/ 4500171 h 4501526"/>
              <a:gd name="connsiteX70" fmla="*/ 97091 w 8446813"/>
              <a:gd name="connsiteY70" fmla="*/ 4501526 h 4501526"/>
              <a:gd name="connsiteX71" fmla="*/ 91412 w 8446813"/>
              <a:gd name="connsiteY71" fmla="*/ 4475949 h 4501526"/>
              <a:gd name="connsiteX72" fmla="*/ 0 w 8446813"/>
              <a:gd name="connsiteY72" fmla="*/ 4481246 h 450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446813" h="4501526">
                <a:moveTo>
                  <a:pt x="0" y="0"/>
                </a:moveTo>
                <a:lnTo>
                  <a:pt x="8446813" y="0"/>
                </a:lnTo>
                <a:lnTo>
                  <a:pt x="8446813" y="4335926"/>
                </a:lnTo>
                <a:cubicBezTo>
                  <a:pt x="8299702" y="4320876"/>
                  <a:pt x="8153193" y="4306752"/>
                  <a:pt x="8007210" y="4293155"/>
                </a:cubicBezTo>
                <a:cubicBezTo>
                  <a:pt x="7817358" y="4275411"/>
                  <a:pt x="7628936" y="4260256"/>
                  <a:pt x="7441040" y="4245522"/>
                </a:cubicBezTo>
                <a:cubicBezTo>
                  <a:pt x="7438925" y="4244349"/>
                  <a:pt x="7436698" y="4243062"/>
                  <a:pt x="7434892" y="4241594"/>
                </a:cubicBezTo>
                <a:cubicBezTo>
                  <a:pt x="7430557" y="4241128"/>
                  <a:pt x="7426374" y="4241128"/>
                  <a:pt x="7422130" y="4240684"/>
                </a:cubicBezTo>
                <a:cubicBezTo>
                  <a:pt x="7412114" y="4239668"/>
                  <a:pt x="7401557" y="4239156"/>
                  <a:pt x="7391323" y="4238359"/>
                </a:cubicBezTo>
                <a:cubicBezTo>
                  <a:pt x="7379246" y="4237312"/>
                  <a:pt x="7366927" y="4236643"/>
                  <a:pt x="7354692" y="4235559"/>
                </a:cubicBezTo>
                <a:cubicBezTo>
                  <a:pt x="7295381" y="4230661"/>
                  <a:pt x="7234896" y="4226898"/>
                  <a:pt x="7175081" y="4222225"/>
                </a:cubicBezTo>
                <a:cubicBezTo>
                  <a:pt x="7161227" y="4221126"/>
                  <a:pt x="7147510" y="4220254"/>
                  <a:pt x="7133732" y="4219185"/>
                </a:cubicBezTo>
                <a:cubicBezTo>
                  <a:pt x="7129758" y="4219584"/>
                  <a:pt x="7126289" y="4221420"/>
                  <a:pt x="7122294" y="4221969"/>
                </a:cubicBezTo>
                <a:cubicBezTo>
                  <a:pt x="7079161" y="4218899"/>
                  <a:pt x="7036074" y="4215965"/>
                  <a:pt x="6992941" y="4212932"/>
                </a:cubicBezTo>
                <a:cubicBezTo>
                  <a:pt x="6986808" y="4211284"/>
                  <a:pt x="6980646" y="4208711"/>
                  <a:pt x="6974287" y="4207424"/>
                </a:cubicBezTo>
                <a:cubicBezTo>
                  <a:pt x="6885321" y="4200990"/>
                  <a:pt x="6797573" y="4193006"/>
                  <a:pt x="6707809" y="4187566"/>
                </a:cubicBezTo>
                <a:lnTo>
                  <a:pt x="6705950" y="4193826"/>
                </a:lnTo>
                <a:cubicBezTo>
                  <a:pt x="6698900" y="4193420"/>
                  <a:pt x="6692263" y="4193127"/>
                  <a:pt x="6685483" y="4192788"/>
                </a:cubicBezTo>
                <a:cubicBezTo>
                  <a:pt x="6679742" y="4190207"/>
                  <a:pt x="6674188" y="4186843"/>
                  <a:pt x="6668115" y="4184699"/>
                </a:cubicBezTo>
                <a:cubicBezTo>
                  <a:pt x="6564701" y="4178385"/>
                  <a:pt x="6460489" y="4173434"/>
                  <a:pt x="6356428" y="4168182"/>
                </a:cubicBezTo>
                <a:lnTo>
                  <a:pt x="6357241" y="4174555"/>
                </a:lnTo>
                <a:cubicBezTo>
                  <a:pt x="6339700" y="4173773"/>
                  <a:pt x="6321671" y="4172667"/>
                  <a:pt x="6304025" y="4171854"/>
                </a:cubicBezTo>
                <a:cubicBezTo>
                  <a:pt x="6303701" y="4169769"/>
                  <a:pt x="6302588" y="4168377"/>
                  <a:pt x="6302550" y="4166248"/>
                </a:cubicBezTo>
                <a:cubicBezTo>
                  <a:pt x="6274031" y="4164991"/>
                  <a:pt x="6244917" y="4164509"/>
                  <a:pt x="6216194" y="4163230"/>
                </a:cubicBezTo>
                <a:cubicBezTo>
                  <a:pt x="6214817" y="4164269"/>
                  <a:pt x="6213885" y="4165917"/>
                  <a:pt x="6212530" y="4166827"/>
                </a:cubicBezTo>
                <a:cubicBezTo>
                  <a:pt x="6200046" y="4166248"/>
                  <a:pt x="6187826" y="4165638"/>
                  <a:pt x="6175176" y="4164946"/>
                </a:cubicBezTo>
                <a:cubicBezTo>
                  <a:pt x="6173942" y="4163727"/>
                  <a:pt x="6172084" y="4162846"/>
                  <a:pt x="6170631" y="4161522"/>
                </a:cubicBezTo>
                <a:cubicBezTo>
                  <a:pt x="6118928" y="4159272"/>
                  <a:pt x="6066630" y="4157707"/>
                  <a:pt x="6014904" y="4155826"/>
                </a:cubicBezTo>
                <a:cubicBezTo>
                  <a:pt x="6015108" y="4156797"/>
                  <a:pt x="6014679" y="4157677"/>
                  <a:pt x="6014686" y="4158595"/>
                </a:cubicBezTo>
                <a:cubicBezTo>
                  <a:pt x="5991577" y="4157542"/>
                  <a:pt x="5968273" y="4156759"/>
                  <a:pt x="5945104" y="4155690"/>
                </a:cubicBezTo>
                <a:cubicBezTo>
                  <a:pt x="5944825" y="4154660"/>
                  <a:pt x="5943824" y="4154479"/>
                  <a:pt x="5943809" y="4153395"/>
                </a:cubicBezTo>
                <a:cubicBezTo>
                  <a:pt x="5878817" y="4151047"/>
                  <a:pt x="5814246" y="4148000"/>
                  <a:pt x="5748795" y="4146292"/>
                </a:cubicBezTo>
                <a:cubicBezTo>
                  <a:pt x="5747855" y="4146901"/>
                  <a:pt x="5746748" y="4147368"/>
                  <a:pt x="5745936" y="4147864"/>
                </a:cubicBezTo>
                <a:cubicBezTo>
                  <a:pt x="5742858" y="4147789"/>
                  <a:pt x="5740119" y="4147744"/>
                  <a:pt x="5737192" y="4147526"/>
                </a:cubicBezTo>
                <a:cubicBezTo>
                  <a:pt x="5737049" y="4147082"/>
                  <a:pt x="5736748" y="4146502"/>
                  <a:pt x="5736740" y="4145803"/>
                </a:cubicBezTo>
                <a:cubicBezTo>
                  <a:pt x="5678513" y="4144147"/>
                  <a:pt x="5621557" y="4140731"/>
                  <a:pt x="5563375" y="4139579"/>
                </a:cubicBezTo>
                <a:cubicBezTo>
                  <a:pt x="5563472" y="4140279"/>
                  <a:pt x="5563488" y="4140784"/>
                  <a:pt x="5563759" y="4141566"/>
                </a:cubicBezTo>
                <a:cubicBezTo>
                  <a:pt x="4576451" y="4114198"/>
                  <a:pt x="3722303" y="4120730"/>
                  <a:pt x="2857523" y="4164585"/>
                </a:cubicBezTo>
                <a:cubicBezTo>
                  <a:pt x="2807565" y="4167083"/>
                  <a:pt x="2758443" y="4170853"/>
                  <a:pt x="2708869" y="4173502"/>
                </a:cubicBezTo>
                <a:cubicBezTo>
                  <a:pt x="2707236" y="4181395"/>
                  <a:pt x="2707801" y="4189447"/>
                  <a:pt x="2699102" y="4193766"/>
                </a:cubicBezTo>
                <a:cubicBezTo>
                  <a:pt x="2684428" y="4192683"/>
                  <a:pt x="2688876" y="4183434"/>
                  <a:pt x="2691156" y="4174758"/>
                </a:cubicBezTo>
                <a:cubicBezTo>
                  <a:pt x="2632763" y="4177986"/>
                  <a:pt x="2576070" y="4183397"/>
                  <a:pt x="2518114" y="4186934"/>
                </a:cubicBezTo>
                <a:cubicBezTo>
                  <a:pt x="2517828" y="4189311"/>
                  <a:pt x="2515796" y="4190335"/>
                  <a:pt x="2516805" y="4193299"/>
                </a:cubicBezTo>
                <a:cubicBezTo>
                  <a:pt x="2513283" y="4190779"/>
                  <a:pt x="2509724" y="4189643"/>
                  <a:pt x="2506104" y="4187837"/>
                </a:cubicBezTo>
                <a:cubicBezTo>
                  <a:pt x="2440909" y="4191832"/>
                  <a:pt x="2376270" y="4196987"/>
                  <a:pt x="2311270" y="4201411"/>
                </a:cubicBezTo>
                <a:cubicBezTo>
                  <a:pt x="2310924" y="4231473"/>
                  <a:pt x="2269146" y="4217861"/>
                  <a:pt x="2251440" y="4230458"/>
                </a:cubicBezTo>
                <a:cubicBezTo>
                  <a:pt x="2241026" y="4228411"/>
                  <a:pt x="2239363" y="4217206"/>
                  <a:pt x="2240371" y="4206378"/>
                </a:cubicBezTo>
                <a:cubicBezTo>
                  <a:pt x="2188495" y="4210103"/>
                  <a:pt x="2136520" y="4213263"/>
                  <a:pt x="2084749" y="4217206"/>
                </a:cubicBezTo>
                <a:cubicBezTo>
                  <a:pt x="2076028" y="4226575"/>
                  <a:pt x="2066637" y="4234303"/>
                  <a:pt x="2049736" y="4229901"/>
                </a:cubicBezTo>
                <a:cubicBezTo>
                  <a:pt x="2046922" y="4224257"/>
                  <a:pt x="2043009" y="4223497"/>
                  <a:pt x="2039352" y="4220585"/>
                </a:cubicBezTo>
                <a:cubicBezTo>
                  <a:pt x="2010878" y="4222715"/>
                  <a:pt x="1981779" y="4224121"/>
                  <a:pt x="1953034" y="4226447"/>
                </a:cubicBezTo>
                <a:cubicBezTo>
                  <a:pt x="1953959" y="4258480"/>
                  <a:pt x="1922807" y="4283357"/>
                  <a:pt x="1894889" y="4270008"/>
                </a:cubicBezTo>
                <a:lnTo>
                  <a:pt x="1899495" y="4230262"/>
                </a:lnTo>
                <a:cubicBezTo>
                  <a:pt x="1795636" y="4238885"/>
                  <a:pt x="1691703" y="4247358"/>
                  <a:pt x="1588507" y="4257186"/>
                </a:cubicBezTo>
                <a:cubicBezTo>
                  <a:pt x="1576557" y="4262235"/>
                  <a:pt x="1564932" y="4267683"/>
                  <a:pt x="1553795" y="4275155"/>
                </a:cubicBezTo>
                <a:lnTo>
                  <a:pt x="1548836" y="4261483"/>
                </a:lnTo>
                <a:cubicBezTo>
                  <a:pt x="1459343" y="4270023"/>
                  <a:pt x="1371956" y="4280979"/>
                  <a:pt x="1283343" y="4290341"/>
                </a:cubicBezTo>
                <a:cubicBezTo>
                  <a:pt x="1256073" y="4297730"/>
                  <a:pt x="1229623" y="4308137"/>
                  <a:pt x="1203587" y="4324421"/>
                </a:cubicBezTo>
                <a:cubicBezTo>
                  <a:pt x="1181133" y="4314397"/>
                  <a:pt x="1151425" y="4309679"/>
                  <a:pt x="1124486" y="4307362"/>
                </a:cubicBezTo>
                <a:cubicBezTo>
                  <a:pt x="1110934" y="4308927"/>
                  <a:pt x="1096802" y="4310462"/>
                  <a:pt x="1083137" y="4312049"/>
                </a:cubicBezTo>
                <a:cubicBezTo>
                  <a:pt x="1023683" y="4318709"/>
                  <a:pt x="963153" y="4324337"/>
                  <a:pt x="904068" y="4331261"/>
                </a:cubicBezTo>
                <a:cubicBezTo>
                  <a:pt x="891937" y="4332766"/>
                  <a:pt x="879604" y="4334045"/>
                  <a:pt x="867459" y="4335346"/>
                </a:cubicBezTo>
                <a:cubicBezTo>
                  <a:pt x="857376" y="4336633"/>
                  <a:pt x="846796" y="4337446"/>
                  <a:pt x="836637" y="4338846"/>
                </a:cubicBezTo>
                <a:cubicBezTo>
                  <a:pt x="832544" y="4339229"/>
                  <a:pt x="828330" y="4339553"/>
                  <a:pt x="824304" y="4339974"/>
                </a:cubicBezTo>
                <a:cubicBezTo>
                  <a:pt x="787229" y="4368042"/>
                  <a:pt x="738250" y="4396892"/>
                  <a:pt x="693241" y="4373927"/>
                </a:cubicBezTo>
                <a:cubicBezTo>
                  <a:pt x="683278" y="4398082"/>
                  <a:pt x="638490" y="4411310"/>
                  <a:pt x="662971" y="4439641"/>
                </a:cubicBezTo>
                <a:cubicBezTo>
                  <a:pt x="645684" y="4446895"/>
                  <a:pt x="645865" y="4396621"/>
                  <a:pt x="630975" y="4426217"/>
                </a:cubicBezTo>
                <a:lnTo>
                  <a:pt x="643627" y="4386583"/>
                </a:lnTo>
                <a:cubicBezTo>
                  <a:pt x="539302" y="4386613"/>
                  <a:pt x="454883" y="4416284"/>
                  <a:pt x="358585" y="4446195"/>
                </a:cubicBezTo>
                <a:cubicBezTo>
                  <a:pt x="323489" y="4404673"/>
                  <a:pt x="264735" y="4461200"/>
                  <a:pt x="204867" y="4442260"/>
                </a:cubicBezTo>
                <a:cubicBezTo>
                  <a:pt x="175791" y="4470862"/>
                  <a:pt x="114157" y="4443464"/>
                  <a:pt x="97472" y="4500171"/>
                </a:cubicBezTo>
                <a:cubicBezTo>
                  <a:pt x="97342" y="4500615"/>
                  <a:pt x="97211" y="4501067"/>
                  <a:pt x="97091" y="4501526"/>
                </a:cubicBezTo>
                <a:lnTo>
                  <a:pt x="91412" y="4475949"/>
                </a:lnTo>
                <a:cubicBezTo>
                  <a:pt x="65155" y="4477168"/>
                  <a:pt x="33691" y="4480162"/>
                  <a:pt x="0" y="4481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86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image +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6CC739-903A-4A30-8475-AE55F313A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497433"/>
          </a:xfrm>
          <a:custGeom>
            <a:avLst/>
            <a:gdLst>
              <a:gd name="connsiteX0" fmla="*/ 0 w 8446813"/>
              <a:gd name="connsiteY0" fmla="*/ 0 h 4501526"/>
              <a:gd name="connsiteX1" fmla="*/ 8446813 w 8446813"/>
              <a:gd name="connsiteY1" fmla="*/ 0 h 4501526"/>
              <a:gd name="connsiteX2" fmla="*/ 8446813 w 8446813"/>
              <a:gd name="connsiteY2" fmla="*/ 4335926 h 4501526"/>
              <a:gd name="connsiteX3" fmla="*/ 8007210 w 8446813"/>
              <a:gd name="connsiteY3" fmla="*/ 4293155 h 4501526"/>
              <a:gd name="connsiteX4" fmla="*/ 7441040 w 8446813"/>
              <a:gd name="connsiteY4" fmla="*/ 4245522 h 4501526"/>
              <a:gd name="connsiteX5" fmla="*/ 7434892 w 8446813"/>
              <a:gd name="connsiteY5" fmla="*/ 4241594 h 4501526"/>
              <a:gd name="connsiteX6" fmla="*/ 7422130 w 8446813"/>
              <a:gd name="connsiteY6" fmla="*/ 4240684 h 4501526"/>
              <a:gd name="connsiteX7" fmla="*/ 7391323 w 8446813"/>
              <a:gd name="connsiteY7" fmla="*/ 4238359 h 4501526"/>
              <a:gd name="connsiteX8" fmla="*/ 7354692 w 8446813"/>
              <a:gd name="connsiteY8" fmla="*/ 4235559 h 4501526"/>
              <a:gd name="connsiteX9" fmla="*/ 7175081 w 8446813"/>
              <a:gd name="connsiteY9" fmla="*/ 4222225 h 4501526"/>
              <a:gd name="connsiteX10" fmla="*/ 7133732 w 8446813"/>
              <a:gd name="connsiteY10" fmla="*/ 4219185 h 4501526"/>
              <a:gd name="connsiteX11" fmla="*/ 7122294 w 8446813"/>
              <a:gd name="connsiteY11" fmla="*/ 4221969 h 4501526"/>
              <a:gd name="connsiteX12" fmla="*/ 6992941 w 8446813"/>
              <a:gd name="connsiteY12" fmla="*/ 4212932 h 4501526"/>
              <a:gd name="connsiteX13" fmla="*/ 6974287 w 8446813"/>
              <a:gd name="connsiteY13" fmla="*/ 4207424 h 4501526"/>
              <a:gd name="connsiteX14" fmla="*/ 6707809 w 8446813"/>
              <a:gd name="connsiteY14" fmla="*/ 4187566 h 4501526"/>
              <a:gd name="connsiteX15" fmla="*/ 6705950 w 8446813"/>
              <a:gd name="connsiteY15" fmla="*/ 4193826 h 4501526"/>
              <a:gd name="connsiteX16" fmla="*/ 6685483 w 8446813"/>
              <a:gd name="connsiteY16" fmla="*/ 4192788 h 4501526"/>
              <a:gd name="connsiteX17" fmla="*/ 6668115 w 8446813"/>
              <a:gd name="connsiteY17" fmla="*/ 4184699 h 4501526"/>
              <a:gd name="connsiteX18" fmla="*/ 6356428 w 8446813"/>
              <a:gd name="connsiteY18" fmla="*/ 4168182 h 4501526"/>
              <a:gd name="connsiteX19" fmla="*/ 6357241 w 8446813"/>
              <a:gd name="connsiteY19" fmla="*/ 4174555 h 4501526"/>
              <a:gd name="connsiteX20" fmla="*/ 6304025 w 8446813"/>
              <a:gd name="connsiteY20" fmla="*/ 4171854 h 4501526"/>
              <a:gd name="connsiteX21" fmla="*/ 6302550 w 8446813"/>
              <a:gd name="connsiteY21" fmla="*/ 4166248 h 4501526"/>
              <a:gd name="connsiteX22" fmla="*/ 6216194 w 8446813"/>
              <a:gd name="connsiteY22" fmla="*/ 4163230 h 4501526"/>
              <a:gd name="connsiteX23" fmla="*/ 6212530 w 8446813"/>
              <a:gd name="connsiteY23" fmla="*/ 4166827 h 4501526"/>
              <a:gd name="connsiteX24" fmla="*/ 6175176 w 8446813"/>
              <a:gd name="connsiteY24" fmla="*/ 4164946 h 4501526"/>
              <a:gd name="connsiteX25" fmla="*/ 6170631 w 8446813"/>
              <a:gd name="connsiteY25" fmla="*/ 4161522 h 4501526"/>
              <a:gd name="connsiteX26" fmla="*/ 6014904 w 8446813"/>
              <a:gd name="connsiteY26" fmla="*/ 4155826 h 4501526"/>
              <a:gd name="connsiteX27" fmla="*/ 6014686 w 8446813"/>
              <a:gd name="connsiteY27" fmla="*/ 4158595 h 4501526"/>
              <a:gd name="connsiteX28" fmla="*/ 5945104 w 8446813"/>
              <a:gd name="connsiteY28" fmla="*/ 4155690 h 4501526"/>
              <a:gd name="connsiteX29" fmla="*/ 5943809 w 8446813"/>
              <a:gd name="connsiteY29" fmla="*/ 4153395 h 4501526"/>
              <a:gd name="connsiteX30" fmla="*/ 5748795 w 8446813"/>
              <a:gd name="connsiteY30" fmla="*/ 4146292 h 4501526"/>
              <a:gd name="connsiteX31" fmla="*/ 5745936 w 8446813"/>
              <a:gd name="connsiteY31" fmla="*/ 4147864 h 4501526"/>
              <a:gd name="connsiteX32" fmla="*/ 5737192 w 8446813"/>
              <a:gd name="connsiteY32" fmla="*/ 4147526 h 4501526"/>
              <a:gd name="connsiteX33" fmla="*/ 5736740 w 8446813"/>
              <a:gd name="connsiteY33" fmla="*/ 4145803 h 4501526"/>
              <a:gd name="connsiteX34" fmla="*/ 5563375 w 8446813"/>
              <a:gd name="connsiteY34" fmla="*/ 4139579 h 4501526"/>
              <a:gd name="connsiteX35" fmla="*/ 5563759 w 8446813"/>
              <a:gd name="connsiteY35" fmla="*/ 4141566 h 4501526"/>
              <a:gd name="connsiteX36" fmla="*/ 2857523 w 8446813"/>
              <a:gd name="connsiteY36" fmla="*/ 4164585 h 4501526"/>
              <a:gd name="connsiteX37" fmla="*/ 2708869 w 8446813"/>
              <a:gd name="connsiteY37" fmla="*/ 4173502 h 4501526"/>
              <a:gd name="connsiteX38" fmla="*/ 2699102 w 8446813"/>
              <a:gd name="connsiteY38" fmla="*/ 4193766 h 4501526"/>
              <a:gd name="connsiteX39" fmla="*/ 2691156 w 8446813"/>
              <a:gd name="connsiteY39" fmla="*/ 4174758 h 4501526"/>
              <a:gd name="connsiteX40" fmla="*/ 2518114 w 8446813"/>
              <a:gd name="connsiteY40" fmla="*/ 4186934 h 4501526"/>
              <a:gd name="connsiteX41" fmla="*/ 2516805 w 8446813"/>
              <a:gd name="connsiteY41" fmla="*/ 4193299 h 4501526"/>
              <a:gd name="connsiteX42" fmla="*/ 2506104 w 8446813"/>
              <a:gd name="connsiteY42" fmla="*/ 4187837 h 4501526"/>
              <a:gd name="connsiteX43" fmla="*/ 2311270 w 8446813"/>
              <a:gd name="connsiteY43" fmla="*/ 4201411 h 4501526"/>
              <a:gd name="connsiteX44" fmla="*/ 2251440 w 8446813"/>
              <a:gd name="connsiteY44" fmla="*/ 4230458 h 4501526"/>
              <a:gd name="connsiteX45" fmla="*/ 2240371 w 8446813"/>
              <a:gd name="connsiteY45" fmla="*/ 4206378 h 4501526"/>
              <a:gd name="connsiteX46" fmla="*/ 2084749 w 8446813"/>
              <a:gd name="connsiteY46" fmla="*/ 4217206 h 4501526"/>
              <a:gd name="connsiteX47" fmla="*/ 2049736 w 8446813"/>
              <a:gd name="connsiteY47" fmla="*/ 4229901 h 4501526"/>
              <a:gd name="connsiteX48" fmla="*/ 2039352 w 8446813"/>
              <a:gd name="connsiteY48" fmla="*/ 4220585 h 4501526"/>
              <a:gd name="connsiteX49" fmla="*/ 1953034 w 8446813"/>
              <a:gd name="connsiteY49" fmla="*/ 4226447 h 4501526"/>
              <a:gd name="connsiteX50" fmla="*/ 1894889 w 8446813"/>
              <a:gd name="connsiteY50" fmla="*/ 4270008 h 4501526"/>
              <a:gd name="connsiteX51" fmla="*/ 1899495 w 8446813"/>
              <a:gd name="connsiteY51" fmla="*/ 4230262 h 4501526"/>
              <a:gd name="connsiteX52" fmla="*/ 1588507 w 8446813"/>
              <a:gd name="connsiteY52" fmla="*/ 4257186 h 4501526"/>
              <a:gd name="connsiteX53" fmla="*/ 1553795 w 8446813"/>
              <a:gd name="connsiteY53" fmla="*/ 4275155 h 4501526"/>
              <a:gd name="connsiteX54" fmla="*/ 1548836 w 8446813"/>
              <a:gd name="connsiteY54" fmla="*/ 4261483 h 4501526"/>
              <a:gd name="connsiteX55" fmla="*/ 1283343 w 8446813"/>
              <a:gd name="connsiteY55" fmla="*/ 4290341 h 4501526"/>
              <a:gd name="connsiteX56" fmla="*/ 1203587 w 8446813"/>
              <a:gd name="connsiteY56" fmla="*/ 4324421 h 4501526"/>
              <a:gd name="connsiteX57" fmla="*/ 1124486 w 8446813"/>
              <a:gd name="connsiteY57" fmla="*/ 4307362 h 4501526"/>
              <a:gd name="connsiteX58" fmla="*/ 1083137 w 8446813"/>
              <a:gd name="connsiteY58" fmla="*/ 4312049 h 4501526"/>
              <a:gd name="connsiteX59" fmla="*/ 904068 w 8446813"/>
              <a:gd name="connsiteY59" fmla="*/ 4331261 h 4501526"/>
              <a:gd name="connsiteX60" fmla="*/ 867459 w 8446813"/>
              <a:gd name="connsiteY60" fmla="*/ 4335346 h 4501526"/>
              <a:gd name="connsiteX61" fmla="*/ 836637 w 8446813"/>
              <a:gd name="connsiteY61" fmla="*/ 4338846 h 4501526"/>
              <a:gd name="connsiteX62" fmla="*/ 824304 w 8446813"/>
              <a:gd name="connsiteY62" fmla="*/ 4339974 h 4501526"/>
              <a:gd name="connsiteX63" fmla="*/ 693241 w 8446813"/>
              <a:gd name="connsiteY63" fmla="*/ 4373927 h 4501526"/>
              <a:gd name="connsiteX64" fmla="*/ 662971 w 8446813"/>
              <a:gd name="connsiteY64" fmla="*/ 4439641 h 4501526"/>
              <a:gd name="connsiteX65" fmla="*/ 630975 w 8446813"/>
              <a:gd name="connsiteY65" fmla="*/ 4426217 h 4501526"/>
              <a:gd name="connsiteX66" fmla="*/ 643627 w 8446813"/>
              <a:gd name="connsiteY66" fmla="*/ 4386583 h 4501526"/>
              <a:gd name="connsiteX67" fmla="*/ 358585 w 8446813"/>
              <a:gd name="connsiteY67" fmla="*/ 4446195 h 4501526"/>
              <a:gd name="connsiteX68" fmla="*/ 204867 w 8446813"/>
              <a:gd name="connsiteY68" fmla="*/ 4442260 h 4501526"/>
              <a:gd name="connsiteX69" fmla="*/ 97472 w 8446813"/>
              <a:gd name="connsiteY69" fmla="*/ 4500171 h 4501526"/>
              <a:gd name="connsiteX70" fmla="*/ 97091 w 8446813"/>
              <a:gd name="connsiteY70" fmla="*/ 4501526 h 4501526"/>
              <a:gd name="connsiteX71" fmla="*/ 91412 w 8446813"/>
              <a:gd name="connsiteY71" fmla="*/ 4475949 h 4501526"/>
              <a:gd name="connsiteX72" fmla="*/ 0 w 8446813"/>
              <a:gd name="connsiteY72" fmla="*/ 4481246 h 450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446813" h="4501526">
                <a:moveTo>
                  <a:pt x="0" y="0"/>
                </a:moveTo>
                <a:lnTo>
                  <a:pt x="8446813" y="0"/>
                </a:lnTo>
                <a:lnTo>
                  <a:pt x="8446813" y="4335926"/>
                </a:lnTo>
                <a:cubicBezTo>
                  <a:pt x="8299702" y="4320876"/>
                  <a:pt x="8153193" y="4306752"/>
                  <a:pt x="8007210" y="4293155"/>
                </a:cubicBezTo>
                <a:cubicBezTo>
                  <a:pt x="7817358" y="4275411"/>
                  <a:pt x="7628936" y="4260256"/>
                  <a:pt x="7441040" y="4245522"/>
                </a:cubicBezTo>
                <a:cubicBezTo>
                  <a:pt x="7438925" y="4244349"/>
                  <a:pt x="7436698" y="4243062"/>
                  <a:pt x="7434892" y="4241594"/>
                </a:cubicBezTo>
                <a:cubicBezTo>
                  <a:pt x="7430557" y="4241128"/>
                  <a:pt x="7426374" y="4241128"/>
                  <a:pt x="7422130" y="4240684"/>
                </a:cubicBezTo>
                <a:cubicBezTo>
                  <a:pt x="7412114" y="4239668"/>
                  <a:pt x="7401557" y="4239156"/>
                  <a:pt x="7391323" y="4238359"/>
                </a:cubicBezTo>
                <a:cubicBezTo>
                  <a:pt x="7379246" y="4237312"/>
                  <a:pt x="7366927" y="4236643"/>
                  <a:pt x="7354692" y="4235559"/>
                </a:cubicBezTo>
                <a:cubicBezTo>
                  <a:pt x="7295381" y="4230661"/>
                  <a:pt x="7234896" y="4226898"/>
                  <a:pt x="7175081" y="4222225"/>
                </a:cubicBezTo>
                <a:cubicBezTo>
                  <a:pt x="7161227" y="4221126"/>
                  <a:pt x="7147510" y="4220254"/>
                  <a:pt x="7133732" y="4219185"/>
                </a:cubicBezTo>
                <a:cubicBezTo>
                  <a:pt x="7129758" y="4219584"/>
                  <a:pt x="7126289" y="4221420"/>
                  <a:pt x="7122294" y="4221969"/>
                </a:cubicBezTo>
                <a:cubicBezTo>
                  <a:pt x="7079161" y="4218899"/>
                  <a:pt x="7036074" y="4215965"/>
                  <a:pt x="6992941" y="4212932"/>
                </a:cubicBezTo>
                <a:cubicBezTo>
                  <a:pt x="6986808" y="4211284"/>
                  <a:pt x="6980646" y="4208711"/>
                  <a:pt x="6974287" y="4207424"/>
                </a:cubicBezTo>
                <a:cubicBezTo>
                  <a:pt x="6885321" y="4200990"/>
                  <a:pt x="6797573" y="4193006"/>
                  <a:pt x="6707809" y="4187566"/>
                </a:cubicBezTo>
                <a:lnTo>
                  <a:pt x="6705950" y="4193826"/>
                </a:lnTo>
                <a:cubicBezTo>
                  <a:pt x="6698900" y="4193420"/>
                  <a:pt x="6692263" y="4193127"/>
                  <a:pt x="6685483" y="4192788"/>
                </a:cubicBezTo>
                <a:cubicBezTo>
                  <a:pt x="6679742" y="4190207"/>
                  <a:pt x="6674188" y="4186843"/>
                  <a:pt x="6668115" y="4184699"/>
                </a:cubicBezTo>
                <a:cubicBezTo>
                  <a:pt x="6564701" y="4178385"/>
                  <a:pt x="6460489" y="4173434"/>
                  <a:pt x="6356428" y="4168182"/>
                </a:cubicBezTo>
                <a:lnTo>
                  <a:pt x="6357241" y="4174555"/>
                </a:lnTo>
                <a:cubicBezTo>
                  <a:pt x="6339700" y="4173773"/>
                  <a:pt x="6321671" y="4172667"/>
                  <a:pt x="6304025" y="4171854"/>
                </a:cubicBezTo>
                <a:cubicBezTo>
                  <a:pt x="6303701" y="4169769"/>
                  <a:pt x="6302588" y="4168377"/>
                  <a:pt x="6302550" y="4166248"/>
                </a:cubicBezTo>
                <a:cubicBezTo>
                  <a:pt x="6274031" y="4164991"/>
                  <a:pt x="6244917" y="4164509"/>
                  <a:pt x="6216194" y="4163230"/>
                </a:cubicBezTo>
                <a:cubicBezTo>
                  <a:pt x="6214817" y="4164269"/>
                  <a:pt x="6213885" y="4165917"/>
                  <a:pt x="6212530" y="4166827"/>
                </a:cubicBezTo>
                <a:cubicBezTo>
                  <a:pt x="6200046" y="4166248"/>
                  <a:pt x="6187826" y="4165638"/>
                  <a:pt x="6175176" y="4164946"/>
                </a:cubicBezTo>
                <a:cubicBezTo>
                  <a:pt x="6173942" y="4163727"/>
                  <a:pt x="6172084" y="4162846"/>
                  <a:pt x="6170631" y="4161522"/>
                </a:cubicBezTo>
                <a:cubicBezTo>
                  <a:pt x="6118928" y="4159272"/>
                  <a:pt x="6066630" y="4157707"/>
                  <a:pt x="6014904" y="4155826"/>
                </a:cubicBezTo>
                <a:cubicBezTo>
                  <a:pt x="6015108" y="4156797"/>
                  <a:pt x="6014679" y="4157677"/>
                  <a:pt x="6014686" y="4158595"/>
                </a:cubicBezTo>
                <a:cubicBezTo>
                  <a:pt x="5991577" y="4157542"/>
                  <a:pt x="5968273" y="4156759"/>
                  <a:pt x="5945104" y="4155690"/>
                </a:cubicBezTo>
                <a:cubicBezTo>
                  <a:pt x="5944825" y="4154660"/>
                  <a:pt x="5943824" y="4154479"/>
                  <a:pt x="5943809" y="4153395"/>
                </a:cubicBezTo>
                <a:cubicBezTo>
                  <a:pt x="5878817" y="4151047"/>
                  <a:pt x="5814246" y="4148000"/>
                  <a:pt x="5748795" y="4146292"/>
                </a:cubicBezTo>
                <a:cubicBezTo>
                  <a:pt x="5747855" y="4146901"/>
                  <a:pt x="5746748" y="4147368"/>
                  <a:pt x="5745936" y="4147864"/>
                </a:cubicBezTo>
                <a:cubicBezTo>
                  <a:pt x="5742858" y="4147789"/>
                  <a:pt x="5740119" y="4147744"/>
                  <a:pt x="5737192" y="4147526"/>
                </a:cubicBezTo>
                <a:cubicBezTo>
                  <a:pt x="5737049" y="4147082"/>
                  <a:pt x="5736748" y="4146502"/>
                  <a:pt x="5736740" y="4145803"/>
                </a:cubicBezTo>
                <a:cubicBezTo>
                  <a:pt x="5678513" y="4144147"/>
                  <a:pt x="5621557" y="4140731"/>
                  <a:pt x="5563375" y="4139579"/>
                </a:cubicBezTo>
                <a:cubicBezTo>
                  <a:pt x="5563472" y="4140279"/>
                  <a:pt x="5563488" y="4140784"/>
                  <a:pt x="5563759" y="4141566"/>
                </a:cubicBezTo>
                <a:cubicBezTo>
                  <a:pt x="4576451" y="4114198"/>
                  <a:pt x="3722303" y="4120730"/>
                  <a:pt x="2857523" y="4164585"/>
                </a:cubicBezTo>
                <a:cubicBezTo>
                  <a:pt x="2807565" y="4167083"/>
                  <a:pt x="2758443" y="4170853"/>
                  <a:pt x="2708869" y="4173502"/>
                </a:cubicBezTo>
                <a:cubicBezTo>
                  <a:pt x="2707236" y="4181395"/>
                  <a:pt x="2707801" y="4189447"/>
                  <a:pt x="2699102" y="4193766"/>
                </a:cubicBezTo>
                <a:cubicBezTo>
                  <a:pt x="2684428" y="4192683"/>
                  <a:pt x="2688876" y="4183434"/>
                  <a:pt x="2691156" y="4174758"/>
                </a:cubicBezTo>
                <a:cubicBezTo>
                  <a:pt x="2632763" y="4177986"/>
                  <a:pt x="2576070" y="4183397"/>
                  <a:pt x="2518114" y="4186934"/>
                </a:cubicBezTo>
                <a:cubicBezTo>
                  <a:pt x="2517828" y="4189311"/>
                  <a:pt x="2515796" y="4190335"/>
                  <a:pt x="2516805" y="4193299"/>
                </a:cubicBezTo>
                <a:cubicBezTo>
                  <a:pt x="2513283" y="4190779"/>
                  <a:pt x="2509724" y="4189643"/>
                  <a:pt x="2506104" y="4187837"/>
                </a:cubicBezTo>
                <a:cubicBezTo>
                  <a:pt x="2440909" y="4191832"/>
                  <a:pt x="2376270" y="4196987"/>
                  <a:pt x="2311270" y="4201411"/>
                </a:cubicBezTo>
                <a:cubicBezTo>
                  <a:pt x="2310924" y="4231473"/>
                  <a:pt x="2269146" y="4217861"/>
                  <a:pt x="2251440" y="4230458"/>
                </a:cubicBezTo>
                <a:cubicBezTo>
                  <a:pt x="2241026" y="4228411"/>
                  <a:pt x="2239363" y="4217206"/>
                  <a:pt x="2240371" y="4206378"/>
                </a:cubicBezTo>
                <a:cubicBezTo>
                  <a:pt x="2188495" y="4210103"/>
                  <a:pt x="2136520" y="4213263"/>
                  <a:pt x="2084749" y="4217206"/>
                </a:cubicBezTo>
                <a:cubicBezTo>
                  <a:pt x="2076028" y="4226575"/>
                  <a:pt x="2066637" y="4234303"/>
                  <a:pt x="2049736" y="4229901"/>
                </a:cubicBezTo>
                <a:cubicBezTo>
                  <a:pt x="2046922" y="4224257"/>
                  <a:pt x="2043009" y="4223497"/>
                  <a:pt x="2039352" y="4220585"/>
                </a:cubicBezTo>
                <a:cubicBezTo>
                  <a:pt x="2010878" y="4222715"/>
                  <a:pt x="1981779" y="4224121"/>
                  <a:pt x="1953034" y="4226447"/>
                </a:cubicBezTo>
                <a:cubicBezTo>
                  <a:pt x="1953959" y="4258480"/>
                  <a:pt x="1922807" y="4283357"/>
                  <a:pt x="1894889" y="4270008"/>
                </a:cubicBezTo>
                <a:lnTo>
                  <a:pt x="1899495" y="4230262"/>
                </a:lnTo>
                <a:cubicBezTo>
                  <a:pt x="1795636" y="4238885"/>
                  <a:pt x="1691703" y="4247358"/>
                  <a:pt x="1588507" y="4257186"/>
                </a:cubicBezTo>
                <a:cubicBezTo>
                  <a:pt x="1576557" y="4262235"/>
                  <a:pt x="1564932" y="4267683"/>
                  <a:pt x="1553795" y="4275155"/>
                </a:cubicBezTo>
                <a:lnTo>
                  <a:pt x="1548836" y="4261483"/>
                </a:lnTo>
                <a:cubicBezTo>
                  <a:pt x="1459343" y="4270023"/>
                  <a:pt x="1371956" y="4280979"/>
                  <a:pt x="1283343" y="4290341"/>
                </a:cubicBezTo>
                <a:cubicBezTo>
                  <a:pt x="1256073" y="4297730"/>
                  <a:pt x="1229623" y="4308137"/>
                  <a:pt x="1203587" y="4324421"/>
                </a:cubicBezTo>
                <a:cubicBezTo>
                  <a:pt x="1181133" y="4314397"/>
                  <a:pt x="1151425" y="4309679"/>
                  <a:pt x="1124486" y="4307362"/>
                </a:cubicBezTo>
                <a:cubicBezTo>
                  <a:pt x="1110934" y="4308927"/>
                  <a:pt x="1096802" y="4310462"/>
                  <a:pt x="1083137" y="4312049"/>
                </a:cubicBezTo>
                <a:cubicBezTo>
                  <a:pt x="1023683" y="4318709"/>
                  <a:pt x="963153" y="4324337"/>
                  <a:pt x="904068" y="4331261"/>
                </a:cubicBezTo>
                <a:cubicBezTo>
                  <a:pt x="891937" y="4332766"/>
                  <a:pt x="879604" y="4334045"/>
                  <a:pt x="867459" y="4335346"/>
                </a:cubicBezTo>
                <a:cubicBezTo>
                  <a:pt x="857376" y="4336633"/>
                  <a:pt x="846796" y="4337446"/>
                  <a:pt x="836637" y="4338846"/>
                </a:cubicBezTo>
                <a:cubicBezTo>
                  <a:pt x="832544" y="4339229"/>
                  <a:pt x="828330" y="4339553"/>
                  <a:pt x="824304" y="4339974"/>
                </a:cubicBezTo>
                <a:cubicBezTo>
                  <a:pt x="787229" y="4368042"/>
                  <a:pt x="738250" y="4396892"/>
                  <a:pt x="693241" y="4373927"/>
                </a:cubicBezTo>
                <a:cubicBezTo>
                  <a:pt x="683278" y="4398082"/>
                  <a:pt x="638490" y="4411310"/>
                  <a:pt x="662971" y="4439641"/>
                </a:cubicBezTo>
                <a:cubicBezTo>
                  <a:pt x="645684" y="4446895"/>
                  <a:pt x="645865" y="4396621"/>
                  <a:pt x="630975" y="4426217"/>
                </a:cubicBezTo>
                <a:lnTo>
                  <a:pt x="643627" y="4386583"/>
                </a:lnTo>
                <a:cubicBezTo>
                  <a:pt x="539302" y="4386613"/>
                  <a:pt x="454883" y="4416284"/>
                  <a:pt x="358585" y="4446195"/>
                </a:cubicBezTo>
                <a:cubicBezTo>
                  <a:pt x="323489" y="4404673"/>
                  <a:pt x="264735" y="4461200"/>
                  <a:pt x="204867" y="4442260"/>
                </a:cubicBezTo>
                <a:cubicBezTo>
                  <a:pt x="175791" y="4470862"/>
                  <a:pt x="114157" y="4443464"/>
                  <a:pt x="97472" y="4500171"/>
                </a:cubicBezTo>
                <a:cubicBezTo>
                  <a:pt x="97342" y="4500615"/>
                  <a:pt x="97211" y="4501067"/>
                  <a:pt x="97091" y="4501526"/>
                </a:cubicBezTo>
                <a:lnTo>
                  <a:pt x="91412" y="4475949"/>
                </a:lnTo>
                <a:cubicBezTo>
                  <a:pt x="65155" y="4477168"/>
                  <a:pt x="33691" y="4480162"/>
                  <a:pt x="0" y="448124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C2D8A-EE82-44AC-BB57-2A86FD94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70337"/>
            <a:ext cx="10515600" cy="182449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67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612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613B-1D6D-4F1A-82E6-98594B29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4D5FE-196B-41DD-BAFD-89320F038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00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6DB70-0C68-4E4C-9221-3B13E01FA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4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+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FA35B96-E7E4-4231-A258-17A676934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98424"/>
            <a:ext cx="12201483" cy="4976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C2D8A-EE82-44AC-BB57-2A86FD9474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68537"/>
            <a:ext cx="6875236" cy="182449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1C05-204E-4CD7-B04F-6FCFBE40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875236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6E9CF0B-438A-45DC-BDEC-4CEBB066C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5" y="556644"/>
            <a:ext cx="3488315" cy="111914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137265F-B471-40E3-BE30-14697834A7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3592" y="1920860"/>
            <a:ext cx="4069394" cy="4961564"/>
          </a:xfrm>
          <a:custGeom>
            <a:avLst/>
            <a:gdLst>
              <a:gd name="connsiteX0" fmla="*/ 0 w 4069394"/>
              <a:gd name="connsiteY0" fmla="*/ 0 h 4961564"/>
              <a:gd name="connsiteX1" fmla="*/ 152886 w 4069394"/>
              <a:gd name="connsiteY1" fmla="*/ 5902 h 4961564"/>
              <a:gd name="connsiteX2" fmla="*/ 153540 w 4069394"/>
              <a:gd name="connsiteY2" fmla="*/ 8396 h 4961564"/>
              <a:gd name="connsiteX3" fmla="*/ 166176 w 4069394"/>
              <a:gd name="connsiteY3" fmla="*/ 8888 h 4961564"/>
              <a:gd name="connsiteX4" fmla="*/ 170308 w 4069394"/>
              <a:gd name="connsiteY4" fmla="*/ 6612 h 4961564"/>
              <a:gd name="connsiteX5" fmla="*/ 452136 w 4069394"/>
              <a:gd name="connsiteY5" fmla="*/ 16878 h 4961564"/>
              <a:gd name="connsiteX6" fmla="*/ 454006 w 4069394"/>
              <a:gd name="connsiteY6" fmla="*/ 20198 h 4961564"/>
              <a:gd name="connsiteX7" fmla="*/ 554565 w 4069394"/>
              <a:gd name="connsiteY7" fmla="*/ 24389 h 4961564"/>
              <a:gd name="connsiteX8" fmla="*/ 554880 w 4069394"/>
              <a:gd name="connsiteY8" fmla="*/ 20387 h 4961564"/>
              <a:gd name="connsiteX9" fmla="*/ 779932 w 4069394"/>
              <a:gd name="connsiteY9" fmla="*/ 28623 h 4961564"/>
              <a:gd name="connsiteX10" fmla="*/ 786500 w 4069394"/>
              <a:gd name="connsiteY10" fmla="*/ 33567 h 4961564"/>
              <a:gd name="connsiteX11" fmla="*/ 840482 w 4069394"/>
              <a:gd name="connsiteY11" fmla="*/ 36293 h 4961564"/>
              <a:gd name="connsiteX12" fmla="*/ 845778 w 4069394"/>
              <a:gd name="connsiteY12" fmla="*/ 31088 h 4961564"/>
              <a:gd name="connsiteX13" fmla="*/ 970576 w 4069394"/>
              <a:gd name="connsiteY13" fmla="*/ 35452 h 4961564"/>
              <a:gd name="connsiteX14" fmla="*/ 972707 w 4069394"/>
              <a:gd name="connsiteY14" fmla="*/ 43557 h 4961564"/>
              <a:gd name="connsiteX15" fmla="*/ 1049613 w 4069394"/>
              <a:gd name="connsiteY15" fmla="*/ 47458 h 4961564"/>
              <a:gd name="connsiteX16" fmla="*/ 1048439 w 4069394"/>
              <a:gd name="connsiteY16" fmla="*/ 38250 h 4961564"/>
              <a:gd name="connsiteX17" fmla="*/ 1498879 w 4069394"/>
              <a:gd name="connsiteY17" fmla="*/ 62117 h 4961564"/>
              <a:gd name="connsiteX18" fmla="*/ 1523978 w 4069394"/>
              <a:gd name="connsiteY18" fmla="*/ 73804 h 4961564"/>
              <a:gd name="connsiteX19" fmla="*/ 1553557 w 4069394"/>
              <a:gd name="connsiteY19" fmla="*/ 75311 h 4961564"/>
              <a:gd name="connsiteX20" fmla="*/ 1556243 w 4069394"/>
              <a:gd name="connsiteY20" fmla="*/ 66263 h 4961564"/>
              <a:gd name="connsiteX21" fmla="*/ 1941348 w 4069394"/>
              <a:gd name="connsiteY21" fmla="*/ 94958 h 4961564"/>
              <a:gd name="connsiteX22" fmla="*/ 1968306 w 4069394"/>
              <a:gd name="connsiteY22" fmla="*/ 102918 h 4961564"/>
              <a:gd name="connsiteX23" fmla="*/ 2155242 w 4069394"/>
              <a:gd name="connsiteY23" fmla="*/ 115982 h 4961564"/>
              <a:gd name="connsiteX24" fmla="*/ 2171772 w 4069394"/>
              <a:gd name="connsiteY24" fmla="*/ 111952 h 4961564"/>
              <a:gd name="connsiteX25" fmla="*/ 2231528 w 4069394"/>
              <a:gd name="connsiteY25" fmla="*/ 116345 h 4961564"/>
              <a:gd name="connsiteX26" fmla="*/ 2491096 w 4069394"/>
              <a:gd name="connsiteY26" fmla="*/ 135615 h 4961564"/>
              <a:gd name="connsiteX27" fmla="*/ 2544034 w 4069394"/>
              <a:gd name="connsiteY27" fmla="*/ 139661 h 4961564"/>
              <a:gd name="connsiteX28" fmla="*/ 2588555 w 4069394"/>
              <a:gd name="connsiteY28" fmla="*/ 143024 h 4961564"/>
              <a:gd name="connsiteX29" fmla="*/ 2606999 w 4069394"/>
              <a:gd name="connsiteY29" fmla="*/ 144343 h 4961564"/>
              <a:gd name="connsiteX30" fmla="*/ 2615883 w 4069394"/>
              <a:gd name="connsiteY30" fmla="*/ 150013 h 4961564"/>
              <a:gd name="connsiteX31" fmla="*/ 3434094 w 4069394"/>
              <a:gd name="connsiteY31" fmla="*/ 218853 h 4961564"/>
              <a:gd name="connsiteX32" fmla="*/ 4069394 w 4069394"/>
              <a:gd name="connsiteY32" fmla="*/ 280665 h 4961564"/>
              <a:gd name="connsiteX33" fmla="*/ 4069394 w 4069394"/>
              <a:gd name="connsiteY33" fmla="*/ 585113 h 4961564"/>
              <a:gd name="connsiteX34" fmla="*/ 4069394 w 4069394"/>
              <a:gd name="connsiteY34" fmla="*/ 4961564 h 4961564"/>
              <a:gd name="connsiteX35" fmla="*/ 0 w 4069394"/>
              <a:gd name="connsiteY35" fmla="*/ 4961564 h 4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069394" h="4961564">
                <a:moveTo>
                  <a:pt x="0" y="0"/>
                </a:moveTo>
                <a:cubicBezTo>
                  <a:pt x="50817" y="2031"/>
                  <a:pt x="101514" y="4437"/>
                  <a:pt x="152886" y="5902"/>
                </a:cubicBezTo>
                <a:cubicBezTo>
                  <a:pt x="152898" y="6917"/>
                  <a:pt x="153332" y="7757"/>
                  <a:pt x="153540" y="8396"/>
                </a:cubicBezTo>
                <a:cubicBezTo>
                  <a:pt x="157770" y="8714"/>
                  <a:pt x="161728" y="8773"/>
                  <a:pt x="166176" y="8888"/>
                </a:cubicBezTo>
                <a:cubicBezTo>
                  <a:pt x="167350" y="8164"/>
                  <a:pt x="168949" y="7496"/>
                  <a:pt x="170308" y="6612"/>
                </a:cubicBezTo>
                <a:cubicBezTo>
                  <a:pt x="264896" y="9078"/>
                  <a:pt x="358212" y="13485"/>
                  <a:pt x="452136" y="16878"/>
                </a:cubicBezTo>
                <a:cubicBezTo>
                  <a:pt x="452158" y="18444"/>
                  <a:pt x="453604" y="18705"/>
                  <a:pt x="454006" y="20198"/>
                </a:cubicBezTo>
                <a:cubicBezTo>
                  <a:pt x="487490" y="21736"/>
                  <a:pt x="521169" y="22867"/>
                  <a:pt x="554565" y="24389"/>
                </a:cubicBezTo>
                <a:cubicBezTo>
                  <a:pt x="554554" y="23069"/>
                  <a:pt x="555174" y="21793"/>
                  <a:pt x="554880" y="20387"/>
                </a:cubicBezTo>
                <a:cubicBezTo>
                  <a:pt x="629633" y="23112"/>
                  <a:pt x="705212" y="25374"/>
                  <a:pt x="779932" y="28623"/>
                </a:cubicBezTo>
                <a:cubicBezTo>
                  <a:pt x="782031" y="30537"/>
                  <a:pt x="784717" y="31812"/>
                  <a:pt x="786500" y="33567"/>
                </a:cubicBezTo>
                <a:cubicBezTo>
                  <a:pt x="804781" y="34568"/>
                  <a:pt x="822441" y="35452"/>
                  <a:pt x="840482" y="36293"/>
                </a:cubicBezTo>
                <a:cubicBezTo>
                  <a:pt x="842440" y="34973"/>
                  <a:pt x="843788" y="32595"/>
                  <a:pt x="845778" y="31088"/>
                </a:cubicBezTo>
                <a:cubicBezTo>
                  <a:pt x="887287" y="32943"/>
                  <a:pt x="929361" y="33639"/>
                  <a:pt x="970576" y="35452"/>
                </a:cubicBezTo>
                <a:cubicBezTo>
                  <a:pt x="970630" y="38526"/>
                  <a:pt x="972240" y="40541"/>
                  <a:pt x="972707" y="43557"/>
                </a:cubicBezTo>
                <a:cubicBezTo>
                  <a:pt x="998209" y="44731"/>
                  <a:pt x="1024264" y="46327"/>
                  <a:pt x="1049613" y="47458"/>
                </a:cubicBezTo>
                <a:lnTo>
                  <a:pt x="1048439" y="38250"/>
                </a:lnTo>
                <a:cubicBezTo>
                  <a:pt x="1198825" y="45834"/>
                  <a:pt x="1349428" y="52996"/>
                  <a:pt x="1498879" y="62117"/>
                </a:cubicBezTo>
                <a:cubicBezTo>
                  <a:pt x="1507655" y="65219"/>
                  <a:pt x="1515681" y="70077"/>
                  <a:pt x="1523978" y="73804"/>
                </a:cubicBezTo>
                <a:cubicBezTo>
                  <a:pt x="1533776" y="74296"/>
                  <a:pt x="1543367" y="74717"/>
                  <a:pt x="1553557" y="75311"/>
                </a:cubicBezTo>
                <a:lnTo>
                  <a:pt x="1556243" y="66263"/>
                </a:lnTo>
                <a:cubicBezTo>
                  <a:pt x="1685967" y="74122"/>
                  <a:pt x="1812777" y="85664"/>
                  <a:pt x="1941348" y="94958"/>
                </a:cubicBezTo>
                <a:cubicBezTo>
                  <a:pt x="1950537" y="96814"/>
                  <a:pt x="1959443" y="100540"/>
                  <a:pt x="1968306" y="102918"/>
                </a:cubicBezTo>
                <a:cubicBezTo>
                  <a:pt x="2030641" y="107298"/>
                  <a:pt x="2092909" y="111545"/>
                  <a:pt x="2155242" y="115982"/>
                </a:cubicBezTo>
                <a:cubicBezTo>
                  <a:pt x="2161017" y="115185"/>
                  <a:pt x="2166030" y="112532"/>
                  <a:pt x="2171772" y="111952"/>
                </a:cubicBezTo>
                <a:cubicBezTo>
                  <a:pt x="2191683" y="113503"/>
                  <a:pt x="2211508" y="114764"/>
                  <a:pt x="2231528" y="116345"/>
                </a:cubicBezTo>
                <a:cubicBezTo>
                  <a:pt x="2317972" y="123102"/>
                  <a:pt x="2405382" y="128539"/>
                  <a:pt x="2491096" y="135615"/>
                </a:cubicBezTo>
                <a:cubicBezTo>
                  <a:pt x="2508778" y="137181"/>
                  <a:pt x="2526580" y="138152"/>
                  <a:pt x="2544034" y="139661"/>
                </a:cubicBezTo>
                <a:cubicBezTo>
                  <a:pt x="2558824" y="140820"/>
                  <a:pt x="2574081" y="141559"/>
                  <a:pt x="2588555" y="143024"/>
                </a:cubicBezTo>
                <a:cubicBezTo>
                  <a:pt x="2594689" y="143663"/>
                  <a:pt x="2600735" y="143663"/>
                  <a:pt x="2606999" y="144343"/>
                </a:cubicBezTo>
                <a:cubicBezTo>
                  <a:pt x="2609609" y="146461"/>
                  <a:pt x="2612827" y="148317"/>
                  <a:pt x="2615883" y="150013"/>
                </a:cubicBezTo>
                <a:cubicBezTo>
                  <a:pt x="2887424" y="171313"/>
                  <a:pt x="3159726" y="193208"/>
                  <a:pt x="3434094" y="218853"/>
                </a:cubicBezTo>
                <a:cubicBezTo>
                  <a:pt x="3645063" y="238504"/>
                  <a:pt x="3856793" y="258916"/>
                  <a:pt x="4069394" y="280665"/>
                </a:cubicBezTo>
                <a:lnTo>
                  <a:pt x="4069394" y="585113"/>
                </a:lnTo>
                <a:lnTo>
                  <a:pt x="4069394" y="4961564"/>
                </a:lnTo>
                <a:lnTo>
                  <a:pt x="0" y="49615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0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D6B704D-B0BF-4EA3-8C3C-E3780F25F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98424"/>
            <a:ext cx="12201483" cy="4976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C2D8A-EE82-44AC-BB57-2A86FD94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82449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1C05-204E-4CD7-B04F-6FCFBE40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6E9CF0B-438A-45DC-BDEC-4CEBB066C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5" y="556644"/>
            <a:ext cx="3488315" cy="11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5681-9A32-4724-A88F-D595D40B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5356-F112-465D-81C7-C905D1B5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987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FA9D-9989-4BF8-9586-39B20469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73346-208E-4EE3-9008-28035335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solidFill>
            <a:schemeClr val="accent3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67A9-2D08-4EE0-9469-0FFB71D5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0629"/>
            <a:ext cx="5157787" cy="35190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072B1-7D8F-481B-BBAA-06FCB4487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solidFill>
            <a:schemeClr val="accent3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D7B95-A608-4159-B55F-BB9D02568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0629"/>
            <a:ext cx="5183188" cy="35190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0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591F-5072-4DBC-BB64-2B0A92D1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F0D8-427F-44F3-804F-59C8B590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3pPr marL="1165225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2DD00-1D67-4484-BCF6-2FF99357C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334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591F-5072-4DBC-BB64-2B0A92D1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F0D8-427F-44F3-804F-59C8B590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61180" cy="4351338"/>
          </a:xfrm>
        </p:spPr>
        <p:txBody>
          <a:bodyPr/>
          <a:lstStyle>
            <a:lvl3pPr marL="1165225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62F04AF-5453-45AA-8801-CCDA92F059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4864" y="1709349"/>
            <a:ext cx="4434278" cy="4486571"/>
          </a:xfrm>
          <a:custGeom>
            <a:avLst/>
            <a:gdLst>
              <a:gd name="connsiteX0" fmla="*/ 0 w 4434278"/>
              <a:gd name="connsiteY0" fmla="*/ 0 h 4486571"/>
              <a:gd name="connsiteX1" fmla="*/ 4434278 w 4434278"/>
              <a:gd name="connsiteY1" fmla="*/ 0 h 4486571"/>
              <a:gd name="connsiteX2" fmla="*/ 4434278 w 4434278"/>
              <a:gd name="connsiteY2" fmla="*/ 4486571 h 4486571"/>
              <a:gd name="connsiteX3" fmla="*/ 4382456 w 4434278"/>
              <a:gd name="connsiteY3" fmla="*/ 4481767 h 4486571"/>
              <a:gd name="connsiteX4" fmla="*/ 3559870 w 4434278"/>
              <a:gd name="connsiteY4" fmla="*/ 4413477 h 4486571"/>
              <a:gd name="connsiteX5" fmla="*/ 3550941 w 4434278"/>
              <a:gd name="connsiteY5" fmla="*/ 4407744 h 4486571"/>
              <a:gd name="connsiteX6" fmla="*/ 3532372 w 4434278"/>
              <a:gd name="connsiteY6" fmla="*/ 4406452 h 4486571"/>
              <a:gd name="connsiteX7" fmla="*/ 3487619 w 4434278"/>
              <a:gd name="connsiteY7" fmla="*/ 4403115 h 4486571"/>
              <a:gd name="connsiteX8" fmla="*/ 3434396 w 4434278"/>
              <a:gd name="connsiteY8" fmla="*/ 4399121 h 4486571"/>
              <a:gd name="connsiteX9" fmla="*/ 3173427 w 4434278"/>
              <a:gd name="connsiteY9" fmla="*/ 4380038 h 4486571"/>
              <a:gd name="connsiteX10" fmla="*/ 3113344 w 4434278"/>
              <a:gd name="connsiteY10" fmla="*/ 4375628 h 4486571"/>
              <a:gd name="connsiteX11" fmla="*/ 3096744 w 4434278"/>
              <a:gd name="connsiteY11" fmla="*/ 4379710 h 4486571"/>
              <a:gd name="connsiteX12" fmla="*/ 2908813 w 4434278"/>
              <a:gd name="connsiteY12" fmla="*/ 4366776 h 4486571"/>
              <a:gd name="connsiteX13" fmla="*/ 2881676 w 4434278"/>
              <a:gd name="connsiteY13" fmla="*/ 4358810 h 4486571"/>
              <a:gd name="connsiteX14" fmla="*/ 2494511 w 4434278"/>
              <a:gd name="connsiteY14" fmla="*/ 4330361 h 4486571"/>
              <a:gd name="connsiteX15" fmla="*/ 2491786 w 4434278"/>
              <a:gd name="connsiteY15" fmla="*/ 4339443 h 4486571"/>
              <a:gd name="connsiteX16" fmla="*/ 2462079 w 4434278"/>
              <a:gd name="connsiteY16" fmla="*/ 4337976 h 4486571"/>
              <a:gd name="connsiteX17" fmla="*/ 2436846 w 4434278"/>
              <a:gd name="connsiteY17" fmla="*/ 4326269 h 4486571"/>
              <a:gd name="connsiteX18" fmla="*/ 1983984 w 4434278"/>
              <a:gd name="connsiteY18" fmla="*/ 4302721 h 4486571"/>
              <a:gd name="connsiteX19" fmla="*/ 1985166 w 4434278"/>
              <a:gd name="connsiteY19" fmla="*/ 4311989 h 4486571"/>
              <a:gd name="connsiteX20" fmla="*/ 1907827 w 4434278"/>
              <a:gd name="connsiteY20" fmla="*/ 4308137 h 4486571"/>
              <a:gd name="connsiteX21" fmla="*/ 1905693 w 4434278"/>
              <a:gd name="connsiteY21" fmla="*/ 4300007 h 4486571"/>
              <a:gd name="connsiteX22" fmla="*/ 1780231 w 4434278"/>
              <a:gd name="connsiteY22" fmla="*/ 4295751 h 4486571"/>
              <a:gd name="connsiteX23" fmla="*/ 1774913 w 4434278"/>
              <a:gd name="connsiteY23" fmla="*/ 4301003 h 4486571"/>
              <a:gd name="connsiteX24" fmla="*/ 1720662 w 4434278"/>
              <a:gd name="connsiteY24" fmla="*/ 4298289 h 4486571"/>
              <a:gd name="connsiteX25" fmla="*/ 1714020 w 4434278"/>
              <a:gd name="connsiteY25" fmla="*/ 4293311 h 4486571"/>
              <a:gd name="connsiteX26" fmla="*/ 1487769 w 4434278"/>
              <a:gd name="connsiteY26" fmla="*/ 4285334 h 4486571"/>
              <a:gd name="connsiteX27" fmla="*/ 1487441 w 4434278"/>
              <a:gd name="connsiteY27" fmla="*/ 4289317 h 4486571"/>
              <a:gd name="connsiteX28" fmla="*/ 1386379 w 4434278"/>
              <a:gd name="connsiteY28" fmla="*/ 4285236 h 4486571"/>
              <a:gd name="connsiteX29" fmla="*/ 1384475 w 4434278"/>
              <a:gd name="connsiteY29" fmla="*/ 4281909 h 4486571"/>
              <a:gd name="connsiteX30" fmla="*/ 1101118 w 4434278"/>
              <a:gd name="connsiteY30" fmla="*/ 4271842 h 4486571"/>
              <a:gd name="connsiteX31" fmla="*/ 1096982 w 4434278"/>
              <a:gd name="connsiteY31" fmla="*/ 4274162 h 4486571"/>
              <a:gd name="connsiteX32" fmla="*/ 1084264 w 4434278"/>
              <a:gd name="connsiteY32" fmla="*/ 4273681 h 4486571"/>
              <a:gd name="connsiteX33" fmla="*/ 1083592 w 4434278"/>
              <a:gd name="connsiteY33" fmla="*/ 4271142 h 4486571"/>
              <a:gd name="connsiteX34" fmla="*/ 831719 w 4434278"/>
              <a:gd name="connsiteY34" fmla="*/ 4262366 h 4486571"/>
              <a:gd name="connsiteX35" fmla="*/ 832288 w 4434278"/>
              <a:gd name="connsiteY35" fmla="*/ 4265277 h 4486571"/>
              <a:gd name="connsiteX36" fmla="*/ 0 w 4434278"/>
              <a:gd name="connsiteY36" fmla="*/ 4248339 h 448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434278" h="4486571">
                <a:moveTo>
                  <a:pt x="0" y="0"/>
                </a:moveTo>
                <a:lnTo>
                  <a:pt x="4434278" y="0"/>
                </a:lnTo>
                <a:lnTo>
                  <a:pt x="4434278" y="4486571"/>
                </a:lnTo>
                <a:cubicBezTo>
                  <a:pt x="4416989" y="4484951"/>
                  <a:pt x="4399712" y="4483354"/>
                  <a:pt x="4382456" y="4481767"/>
                </a:cubicBezTo>
                <a:cubicBezTo>
                  <a:pt x="4106626" y="4456305"/>
                  <a:pt x="3832909" y="4434574"/>
                  <a:pt x="3559870" y="4413477"/>
                </a:cubicBezTo>
                <a:cubicBezTo>
                  <a:pt x="3556795" y="4411748"/>
                  <a:pt x="3553556" y="4409888"/>
                  <a:pt x="3550941" y="4407744"/>
                </a:cubicBezTo>
                <a:cubicBezTo>
                  <a:pt x="3544595" y="4407087"/>
                  <a:pt x="3538566" y="4407065"/>
                  <a:pt x="3532372" y="4406452"/>
                </a:cubicBezTo>
                <a:cubicBezTo>
                  <a:pt x="3517852" y="4404986"/>
                  <a:pt x="3502490" y="4404264"/>
                  <a:pt x="3487619" y="4403115"/>
                </a:cubicBezTo>
                <a:cubicBezTo>
                  <a:pt x="3470057" y="4401616"/>
                  <a:pt x="3452167" y="4400653"/>
                  <a:pt x="3434396" y="4399121"/>
                </a:cubicBezTo>
                <a:cubicBezTo>
                  <a:pt x="3348216" y="4392118"/>
                  <a:pt x="3260329" y="4386713"/>
                  <a:pt x="3173427" y="4380038"/>
                </a:cubicBezTo>
                <a:cubicBezTo>
                  <a:pt x="3153304" y="4378462"/>
                  <a:pt x="3133357" y="4377171"/>
                  <a:pt x="3113344" y="4375628"/>
                </a:cubicBezTo>
                <a:cubicBezTo>
                  <a:pt x="3107577" y="4376230"/>
                  <a:pt x="3102543" y="4378911"/>
                  <a:pt x="3096744" y="4379710"/>
                </a:cubicBezTo>
                <a:cubicBezTo>
                  <a:pt x="3034079" y="4375333"/>
                  <a:pt x="2971446" y="4371153"/>
                  <a:pt x="2908813" y="4366776"/>
                </a:cubicBezTo>
                <a:cubicBezTo>
                  <a:pt x="2899884" y="4364391"/>
                  <a:pt x="2890956" y="4360659"/>
                  <a:pt x="2881676" y="4358810"/>
                </a:cubicBezTo>
                <a:cubicBezTo>
                  <a:pt x="2752417" y="4349575"/>
                  <a:pt x="2624898" y="4338152"/>
                  <a:pt x="2494511" y="4330361"/>
                </a:cubicBezTo>
                <a:lnTo>
                  <a:pt x="2491786" y="4339443"/>
                </a:lnTo>
                <a:cubicBezTo>
                  <a:pt x="2481545" y="4338874"/>
                  <a:pt x="2471948" y="4338502"/>
                  <a:pt x="2462079" y="4337976"/>
                </a:cubicBezTo>
                <a:cubicBezTo>
                  <a:pt x="2453741" y="4334234"/>
                  <a:pt x="2445644" y="4329376"/>
                  <a:pt x="2436846" y="4326269"/>
                </a:cubicBezTo>
                <a:cubicBezTo>
                  <a:pt x="2286589" y="4317252"/>
                  <a:pt x="2135161" y="4310194"/>
                  <a:pt x="1983984" y="4302721"/>
                </a:cubicBezTo>
                <a:lnTo>
                  <a:pt x="1985166" y="4311989"/>
                </a:lnTo>
                <a:cubicBezTo>
                  <a:pt x="1959649" y="4310862"/>
                  <a:pt x="1933486" y="4309319"/>
                  <a:pt x="1907827" y="4308137"/>
                </a:cubicBezTo>
                <a:cubicBezTo>
                  <a:pt x="1907334" y="4305117"/>
                  <a:pt x="1905759" y="4303115"/>
                  <a:pt x="1905693" y="4300007"/>
                </a:cubicBezTo>
                <a:cubicBezTo>
                  <a:pt x="1864266" y="4298235"/>
                  <a:pt x="1821942" y="4297556"/>
                  <a:pt x="1780231" y="4295751"/>
                </a:cubicBezTo>
                <a:cubicBezTo>
                  <a:pt x="1778217" y="4297250"/>
                  <a:pt x="1776860" y="4299646"/>
                  <a:pt x="1774913" y="4301003"/>
                </a:cubicBezTo>
                <a:cubicBezTo>
                  <a:pt x="1756770" y="4300171"/>
                  <a:pt x="1739001" y="4299263"/>
                  <a:pt x="1720662" y="4298289"/>
                </a:cubicBezTo>
                <a:cubicBezTo>
                  <a:pt x="1718867" y="4296571"/>
                  <a:pt x="1716120" y="4295269"/>
                  <a:pt x="1714020" y="4293311"/>
                </a:cubicBezTo>
                <a:cubicBezTo>
                  <a:pt x="1638902" y="4290159"/>
                  <a:pt x="1562887" y="4287960"/>
                  <a:pt x="1487769" y="4285334"/>
                </a:cubicBezTo>
                <a:cubicBezTo>
                  <a:pt x="1488075" y="4286691"/>
                  <a:pt x="1487430" y="4287971"/>
                  <a:pt x="1487441" y="4289317"/>
                </a:cubicBezTo>
                <a:cubicBezTo>
                  <a:pt x="1453870" y="4287829"/>
                  <a:pt x="1419993" y="4286702"/>
                  <a:pt x="1386379" y="4285236"/>
                </a:cubicBezTo>
                <a:cubicBezTo>
                  <a:pt x="1385964" y="4283726"/>
                  <a:pt x="1384497" y="4283485"/>
                  <a:pt x="1384475" y="4281909"/>
                </a:cubicBezTo>
                <a:cubicBezTo>
                  <a:pt x="1290067" y="4278583"/>
                  <a:pt x="1196227" y="4274217"/>
                  <a:pt x="1101118" y="4271842"/>
                </a:cubicBezTo>
                <a:cubicBezTo>
                  <a:pt x="1099772" y="4272761"/>
                  <a:pt x="1098153" y="4273429"/>
                  <a:pt x="1096982" y="4274162"/>
                </a:cubicBezTo>
                <a:cubicBezTo>
                  <a:pt x="1092506" y="4274053"/>
                  <a:pt x="1088524" y="4273998"/>
                  <a:pt x="1084264" y="4273681"/>
                </a:cubicBezTo>
                <a:cubicBezTo>
                  <a:pt x="1084045" y="4273035"/>
                  <a:pt x="1083621" y="4272160"/>
                  <a:pt x="1083592" y="4271142"/>
                </a:cubicBezTo>
                <a:cubicBezTo>
                  <a:pt x="999017" y="4268866"/>
                  <a:pt x="916251" y="4263986"/>
                  <a:pt x="831719" y="4262366"/>
                </a:cubicBezTo>
                <a:cubicBezTo>
                  <a:pt x="831865" y="4263406"/>
                  <a:pt x="831879" y="4264117"/>
                  <a:pt x="832288" y="4265277"/>
                </a:cubicBezTo>
                <a:cubicBezTo>
                  <a:pt x="547793" y="4257672"/>
                  <a:pt x="270898" y="4252015"/>
                  <a:pt x="0" y="42483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10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29373-EF73-4A10-A2C8-3735FF3E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5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A47D348-2879-4395-B6EC-33BDAFA4D4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14196" y="970968"/>
            <a:ext cx="8963608" cy="448744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7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AA78BBA-5E4D-44CC-9BE3-CFEF942066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" y="5935186"/>
            <a:ext cx="12192000" cy="92281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67614-25A5-4402-8549-07E05238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E79F5-66CA-4C4F-9D20-8E618BDA3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8B3B-2C24-4FA0-A775-9AF65D471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4A2DC-363E-4EDD-BB10-864BE37434B3}" type="datetimeFigureOut">
              <a:rPr lang="en-GB" smtClean="0"/>
              <a:t>28/06/2022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6BF76-DA2F-4BBE-BA71-AC6A44F5E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24875-B9F8-4C64-A1A9-DD41D2896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D14A-DD1D-4357-831C-10B8599BC47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50B554-3DCA-457F-9043-98204C04D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1" r="3311" b="-1"/>
          <a:stretch/>
        </p:blipFill>
        <p:spPr>
          <a:xfrm>
            <a:off x="8968469" y="6392439"/>
            <a:ext cx="2542494" cy="1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3" r:id="rId5"/>
    <p:sldLayoutId id="2147483652" r:id="rId6"/>
    <p:sldLayoutId id="2147483662" r:id="rId7"/>
    <p:sldLayoutId id="2147483654" r:id="rId8"/>
    <p:sldLayoutId id="2147483655" r:id="rId9"/>
    <p:sldLayoutId id="2147483664" r:id="rId10"/>
    <p:sldLayoutId id="2147483665" r:id="rId11"/>
    <p:sldLayoutId id="2147483663" r:id="rId12"/>
    <p:sldLayoutId id="21474836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49263" indent="-315913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3">
            <a:lumMod val="75000"/>
          </a:schemeClr>
        </a:buClr>
        <a:buSzPct val="120000"/>
        <a:buFont typeface="Arial" panose="020B0604020202020204" pitchFamily="34" charset="0"/>
        <a:buChar char="•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982663" indent="-352425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accent3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431925" indent="-266700" algn="l" defTabSz="914400" rtl="0" eaLnBrk="1" latinLnBrk="0" hangingPunct="1">
        <a:lnSpc>
          <a:spcPct val="100000"/>
        </a:lnSpc>
        <a:spcBef>
          <a:spcPts val="800"/>
        </a:spcBef>
        <a:spcAft>
          <a:spcPts val="4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1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6F4F-725E-4F1F-9451-38881365A0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EABs: True Partnerships &amp; Critical Friends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96BDC-1914-48A2-B6A5-68DC5A0B2C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Murphy &amp; Nick Leader</a:t>
            </a:r>
          </a:p>
        </p:txBody>
      </p:sp>
    </p:spTree>
    <p:extLst>
      <p:ext uri="{BB962C8B-B14F-4D97-AF65-F5344CB8AC3E}">
        <p14:creationId xmlns:p14="http://schemas.microsoft.com/office/powerpoint/2010/main" val="3791972599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A187-2B07-4CBD-A3F7-59F0D59C6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12BEB-FD85-4BE9-8810-A59DCB152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6279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B869F2-24E4-4C60-8A4E-CDA69F55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Berwyn EAB: Who we are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151E47-7089-4EA1-AFD1-7105534D0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947187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Established: July 1</a:t>
            </a:r>
            <a:r>
              <a:rPr lang="en-GB" b="1" baseline="30000" dirty="0"/>
              <a:t>st</a:t>
            </a:r>
            <a:r>
              <a:rPr lang="en-GB" b="1" dirty="0"/>
              <a:t> 2021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John Murphy	</a:t>
            </a:r>
            <a:r>
              <a:rPr lang="en-GB" dirty="0"/>
              <a:t>Chair (CEO, Murphy Group)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Nick Leader 	</a:t>
            </a:r>
            <a:r>
              <a:rPr lang="en-GB" dirty="0"/>
              <a:t>Governor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Sarah Atherton	</a:t>
            </a:r>
            <a:r>
              <a:rPr lang="en-GB" dirty="0"/>
              <a:t>MP Wrexham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Debbie Bryce	</a:t>
            </a:r>
            <a:r>
              <a:rPr lang="en-GB" dirty="0"/>
              <a:t>West Cheshire &amp; North Wales Chamber of Commerce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Dawn Moore	</a:t>
            </a:r>
            <a:r>
              <a:rPr lang="en-GB" dirty="0"/>
              <a:t>Group People Director Murphy Group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Norah Keller	</a:t>
            </a:r>
            <a:r>
              <a:rPr lang="en-GB" dirty="0"/>
              <a:t>Head of Reducing Re-Offending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Lucy Williams</a:t>
            </a:r>
            <a:r>
              <a:rPr lang="en-GB" b="1"/>
              <a:t>	</a:t>
            </a:r>
            <a:r>
              <a:rPr lang="en-GB"/>
              <a:t>NFN </a:t>
            </a:r>
            <a:r>
              <a:rPr lang="en-GB" dirty="0"/>
              <a:t>North West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Helen Kneale	</a:t>
            </a:r>
            <a:r>
              <a:rPr lang="en-GB" dirty="0"/>
              <a:t>Head of Education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James Sparrow 	</a:t>
            </a:r>
            <a:r>
              <a:rPr lang="en-GB" dirty="0"/>
              <a:t>Accelerator National Employment Lead</a:t>
            </a:r>
          </a:p>
          <a:p>
            <a:pPr lvl="1">
              <a:tabLst>
                <a:tab pos="3500438" algn="l"/>
              </a:tabLst>
            </a:pPr>
            <a:r>
              <a:rPr lang="en-GB" b="1" dirty="0"/>
              <a:t>Michael McLoughlin 	</a:t>
            </a:r>
            <a:r>
              <a:rPr lang="en-GB" dirty="0"/>
              <a:t>Prisoner Representative*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b="1" dirty="0"/>
          </a:p>
          <a:p>
            <a:endParaRPr lang="en-GB" b="1" dirty="0"/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DCAE2988-FBB9-4953-B5B5-B66CBC095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21" y="1171459"/>
            <a:ext cx="2073609" cy="109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2690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9080310F-D65E-4031-8069-DAE44106D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572203"/>
              </p:ext>
            </p:extLst>
          </p:nvPr>
        </p:nvGraphicFramePr>
        <p:xfrm>
          <a:off x="5668" y="652510"/>
          <a:ext cx="12006493" cy="504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0B1FEE7-7238-4961-8D0F-EBA89FC0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Berwyn Employment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B87D8-A224-4FB9-8488-0B14B6476A17}"/>
              </a:ext>
            </a:extLst>
          </p:cNvPr>
          <p:cNvSpPr txBox="1"/>
          <p:nvPr/>
        </p:nvSpPr>
        <p:spPr>
          <a:xfrm>
            <a:off x="901444" y="4696241"/>
            <a:ext cx="219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Nick Leader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17C5B-816E-48B9-803E-A3BFD5D71B06}"/>
              </a:ext>
            </a:extLst>
          </p:cNvPr>
          <p:cNvSpPr txBox="1"/>
          <p:nvPr/>
        </p:nvSpPr>
        <p:spPr>
          <a:xfrm>
            <a:off x="3749072" y="4696241"/>
            <a:ext cx="219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Helen Kneale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1A090-BE77-4554-B71C-CC7782CCB457}"/>
              </a:ext>
            </a:extLst>
          </p:cNvPr>
          <p:cNvSpPr txBox="1"/>
          <p:nvPr/>
        </p:nvSpPr>
        <p:spPr>
          <a:xfrm>
            <a:off x="6663978" y="4696241"/>
            <a:ext cx="208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Lucy Williams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E4CE71-0F27-456D-B120-9C23BD11BE8E}"/>
              </a:ext>
            </a:extLst>
          </p:cNvPr>
          <p:cNvSpPr txBox="1"/>
          <p:nvPr/>
        </p:nvSpPr>
        <p:spPr>
          <a:xfrm>
            <a:off x="9469026" y="4696241"/>
            <a:ext cx="219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Norah Keller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3641D-CCE0-4830-9E98-0796B928B97E}"/>
              </a:ext>
            </a:extLst>
          </p:cNvPr>
          <p:cNvSpPr txBox="1"/>
          <p:nvPr/>
        </p:nvSpPr>
        <p:spPr>
          <a:xfrm>
            <a:off x="996811" y="5027204"/>
            <a:ext cx="20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John Murphy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A0D47-EAAD-4BA3-8612-98483A94FDC4}"/>
              </a:ext>
            </a:extLst>
          </p:cNvPr>
          <p:cNvSpPr txBox="1"/>
          <p:nvPr/>
        </p:nvSpPr>
        <p:spPr>
          <a:xfrm>
            <a:off x="3844438" y="5027204"/>
            <a:ext cx="20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Dawn Moore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39E29-81A5-4525-81BC-BA45C912C784}"/>
              </a:ext>
            </a:extLst>
          </p:cNvPr>
          <p:cNvSpPr txBox="1"/>
          <p:nvPr/>
        </p:nvSpPr>
        <p:spPr>
          <a:xfrm>
            <a:off x="6704415" y="5027204"/>
            <a:ext cx="20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Debbie Bryce</a:t>
            </a:r>
          </a:p>
        </p:txBody>
      </p:sp>
      <p:pic>
        <p:nvPicPr>
          <p:cNvPr id="18" name="Graphic 17" descr="Classroom outline">
            <a:extLst>
              <a:ext uri="{FF2B5EF4-FFF2-40B4-BE49-F238E27FC236}">
                <a16:creationId xmlns:a16="http://schemas.microsoft.com/office/drawing/2014/main" id="{9EE09816-EE31-476D-B631-07A193F4EF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0385" y="2162477"/>
            <a:ext cx="1162704" cy="1162702"/>
          </a:xfrm>
          <a:prstGeom prst="rect">
            <a:avLst/>
          </a:prstGeom>
        </p:spPr>
      </p:pic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id="{B2650355-628A-4FB5-8BB0-E2EF71CAB2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90495" y="2157918"/>
            <a:ext cx="1162705" cy="116270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E992269D-DF28-432C-AB62-D47C03319B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02266" y="2220543"/>
            <a:ext cx="1069052" cy="1069052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A6266A96-DD43-44F3-AF56-4E9D24B465A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20372" y="2265250"/>
            <a:ext cx="1059931" cy="10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9827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5C76F6-57F6-4855-BE80-301EBB73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right environment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E18D947-C742-4A6D-88D1-37DF2D67EA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26669" r="39803" b="-712"/>
          <a:stretch/>
        </p:blipFill>
        <p:spPr>
          <a:xfrm>
            <a:off x="7194864" y="1709349"/>
            <a:ext cx="4434278" cy="448657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685631-2CC2-4201-97C5-57AE02666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8"/>
          <a:stretch/>
        </p:blipFill>
        <p:spPr>
          <a:xfrm>
            <a:off x="1000054" y="1709349"/>
            <a:ext cx="5755309" cy="3907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B15FC4-0F27-4C6D-8CDC-958CB1252B11}"/>
              </a:ext>
            </a:extLst>
          </p:cNvPr>
          <p:cNvSpPr txBox="1"/>
          <p:nvPr/>
        </p:nvSpPr>
        <p:spPr>
          <a:xfrm>
            <a:off x="1343609" y="4945224"/>
            <a:ext cx="5281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Our Resettlement Hub</a:t>
            </a:r>
          </a:p>
        </p:txBody>
      </p:sp>
    </p:spTree>
    <p:extLst>
      <p:ext uri="{BB962C8B-B14F-4D97-AF65-F5344CB8AC3E}">
        <p14:creationId xmlns:p14="http://schemas.microsoft.com/office/powerpoint/2010/main" val="21107707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575A9B4-9126-4442-91A2-2B38FACEE654}"/>
              </a:ext>
            </a:extLst>
          </p:cNvPr>
          <p:cNvSpPr/>
          <p:nvPr/>
        </p:nvSpPr>
        <p:spPr>
          <a:xfrm>
            <a:off x="6904653" y="1830027"/>
            <a:ext cx="4516016" cy="4492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CA5C742-4698-44FB-8CD1-988DBFFAA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Report  </a:t>
            </a:r>
            <a:r>
              <a:rPr lang="en-GB" b="0" dirty="0"/>
              <a:t>April 2022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6AB0F3-2A39-4B06-AFAC-786E6884E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02559" cy="4351338"/>
          </a:xfrm>
        </p:spPr>
        <p:txBody>
          <a:bodyPr>
            <a:normAutofit/>
          </a:bodyPr>
          <a:lstStyle/>
          <a:p>
            <a:pPr marL="133350" indent="0">
              <a:buNone/>
            </a:pPr>
            <a:r>
              <a:rPr lang="en-GB" b="1" dirty="0"/>
              <a:t>Employment at Six Weeks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2021 Performance: 7-10%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2021/22 Entry performance: 20%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Target: 30%</a:t>
            </a:r>
          </a:p>
          <a:p>
            <a:pPr marL="133350" indent="0">
              <a:spcBef>
                <a:spcPts val="2800"/>
              </a:spcBef>
              <a:buNone/>
            </a:pPr>
            <a:r>
              <a:rPr lang="en-GB" b="1" dirty="0"/>
              <a:t>Release on Temporary Licence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2021 Performance: 0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2021/22 Entry performance: 10</a:t>
            </a:r>
          </a:p>
          <a:p>
            <a:pPr marL="625475" lvl="1">
              <a:spcAft>
                <a:spcPts val="0"/>
              </a:spcAft>
            </a:pPr>
            <a:r>
              <a:rPr lang="en-GB" sz="2000" dirty="0"/>
              <a:t>Target: 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1BD4470-33DF-467D-A52D-6C6EC8E52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08190"/>
              </p:ext>
            </p:extLst>
          </p:nvPr>
        </p:nvGraphicFramePr>
        <p:xfrm>
          <a:off x="7063273" y="2005151"/>
          <a:ext cx="4290526" cy="366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A0AB9D53-039E-4F62-AE31-C06BEB179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5935186"/>
            <a:ext cx="12192000" cy="9228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1BBCA22-4F24-48AE-B976-83747B4DC1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r="3311" b="-1"/>
          <a:stretch/>
        </p:blipFill>
        <p:spPr>
          <a:xfrm>
            <a:off x="8968469" y="6392439"/>
            <a:ext cx="2542494" cy="1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000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B869F2-24E4-4C60-8A4E-CDA69F55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Calendar of Events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F6AB0F3-2A39-4B06-AFAC-786E6884E040}"/>
              </a:ext>
            </a:extLst>
          </p:cNvPr>
          <p:cNvSpPr txBox="1">
            <a:spLocks/>
          </p:cNvSpPr>
          <p:nvPr/>
        </p:nvSpPr>
        <p:spPr>
          <a:xfrm>
            <a:off x="702747" y="1538800"/>
            <a:ext cx="56793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49263" indent="-3159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chemeClr val="accent3">
                  <a:lumMod val="75000"/>
                </a:schemeClr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82663" indent="-3524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chemeClr val="accent3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65225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0">
              <a:lnSpc>
                <a:spcPct val="120000"/>
              </a:lnSpc>
              <a:buNone/>
            </a:pPr>
            <a:r>
              <a:rPr lang="en-GB" b="1" dirty="0"/>
              <a:t>To support sectors and business who want to develop a recruitment pipeline.</a:t>
            </a:r>
          </a:p>
          <a:p>
            <a:r>
              <a:rPr lang="en-GB" dirty="0"/>
              <a:t>Annual Calendar of Events</a:t>
            </a:r>
          </a:p>
          <a:p>
            <a:pPr lvl="1"/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: Meet the Employer (Week1)</a:t>
            </a:r>
          </a:p>
          <a:p>
            <a:pPr lvl="1"/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: Recruitment Event (Week 2)</a:t>
            </a:r>
            <a:endParaRPr lang="en-GB" baseline="30000" dirty="0"/>
          </a:p>
          <a:p>
            <a:r>
              <a:rPr lang="en-GB" dirty="0"/>
              <a:t>New Futures Network Events</a:t>
            </a:r>
          </a:p>
          <a:p>
            <a:r>
              <a:rPr lang="en-GB" dirty="0"/>
              <a:t>Chamber of Commerce Events:</a:t>
            </a:r>
          </a:p>
          <a:p>
            <a:pPr lvl="1"/>
            <a:r>
              <a:rPr lang="en-GB" dirty="0"/>
              <a:t>Business Start Up Club</a:t>
            </a:r>
          </a:p>
          <a:p>
            <a:r>
              <a:rPr lang="en-GB" dirty="0"/>
              <a:t>Local Contacts</a:t>
            </a:r>
          </a:p>
          <a:p>
            <a:r>
              <a:rPr lang="en-GB" dirty="0"/>
              <a:t>Academy-based Events</a:t>
            </a:r>
          </a:p>
          <a:p>
            <a:r>
              <a:rPr lang="en-GB" dirty="0"/>
              <a:t>Employer led Interview and CV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7FE8C-F56B-4069-AE3C-8CA2E446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9963">
            <a:off x="6121060" y="3907382"/>
            <a:ext cx="6328454" cy="39655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E43DF37-35BB-4F27-8E53-A83595DD0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5935186"/>
            <a:ext cx="12192000" cy="92281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9323003-0EA8-421D-BE3F-ADEFE4B6B8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r="3311" b="-1"/>
          <a:stretch/>
        </p:blipFill>
        <p:spPr>
          <a:xfrm>
            <a:off x="8968469" y="6392439"/>
            <a:ext cx="2542494" cy="15985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2139" y="-141659"/>
            <a:ext cx="6009492" cy="4157949"/>
          </a:xfrm>
        </p:spPr>
      </p:pic>
    </p:spTree>
    <p:extLst>
      <p:ext uri="{BB962C8B-B14F-4D97-AF65-F5344CB8AC3E}">
        <p14:creationId xmlns:p14="http://schemas.microsoft.com/office/powerpoint/2010/main" val="272724911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D51B-F24E-4E65-816C-F951CFCA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2-week Construction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CB9FC-D0A0-4B19-9AD3-2B6C0ED1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0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Week 1: </a:t>
            </a:r>
            <a:r>
              <a:rPr lang="en-GB" dirty="0"/>
              <a:t>Meet the Employer: Roles, Expectations, CV support</a:t>
            </a:r>
          </a:p>
          <a:p>
            <a:pPr marL="0" indent="0">
              <a:buNone/>
            </a:pPr>
            <a:r>
              <a:rPr lang="en-GB" b="1" dirty="0"/>
              <a:t>Week 2: </a:t>
            </a:r>
            <a:r>
              <a:rPr lang="en-GB" dirty="0"/>
              <a:t>Job interviews (REAL jobs)</a:t>
            </a:r>
          </a:p>
          <a:p>
            <a:pPr marL="627063" lvl="1"/>
            <a:r>
              <a:rPr lang="en-GB" dirty="0"/>
              <a:t>Men with 3-12 months left to serve</a:t>
            </a:r>
          </a:p>
          <a:p>
            <a:pPr marL="627063" lvl="1"/>
            <a:r>
              <a:rPr lang="en-GB" dirty="0"/>
              <a:t>Maximise use of excellent facilities at Berwyn</a:t>
            </a:r>
          </a:p>
          <a:p>
            <a:pPr marL="627063" lvl="1"/>
            <a:r>
              <a:rPr lang="en-GB" dirty="0"/>
              <a:t>Basis Skills package (with NFN and CITB) </a:t>
            </a:r>
          </a:p>
          <a:p>
            <a:pPr marL="627063" lvl="1"/>
            <a:r>
              <a:rPr lang="en-GB" dirty="0"/>
              <a:t>Men have CV and training pathway support</a:t>
            </a:r>
          </a:p>
          <a:p>
            <a:pPr marL="627063" lvl="1"/>
            <a:r>
              <a:rPr lang="en-GB" dirty="0"/>
              <a:t>First employer engagement event, 4th May to broaden reach</a:t>
            </a:r>
          </a:p>
        </p:txBody>
      </p:sp>
    </p:spTree>
    <p:extLst>
      <p:ext uri="{BB962C8B-B14F-4D97-AF65-F5344CB8AC3E}">
        <p14:creationId xmlns:p14="http://schemas.microsoft.com/office/powerpoint/2010/main" val="236926766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746CD-A4E2-44AD-9A22-B2CC3F37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012578" cy="1325563"/>
          </a:xfrm>
        </p:spPr>
        <p:txBody>
          <a:bodyPr>
            <a:normAutofit/>
          </a:bodyPr>
          <a:lstStyle/>
          <a:p>
            <a:r>
              <a:rPr lang="en-GB" dirty="0"/>
              <a:t>Working Relationship: Board, Chair &amp; Governor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01FAF-B8AA-4480-B5B9-7D420A601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Chair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91C8F-B5E5-4F04-94D1-E5DD740A1B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Governor and team are supportive and engaged: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Prisoner surveys, better comms</a:t>
            </a:r>
          </a:p>
          <a:p>
            <a:r>
              <a:rPr lang="en-GB" sz="2400" dirty="0"/>
              <a:t>Willing to try new things:</a:t>
            </a:r>
          </a:p>
          <a:p>
            <a:pPr lvl="1">
              <a:spcBef>
                <a:spcPts val="0"/>
              </a:spcBef>
            </a:pPr>
            <a:r>
              <a:rPr lang="en-GB" sz="2000" dirty="0"/>
              <a:t>Employer Events, </a:t>
            </a:r>
            <a:br>
              <a:rPr lang="en-GB" sz="2000" dirty="0"/>
            </a:br>
            <a:r>
              <a:rPr lang="en-GB" sz="2000" dirty="0"/>
              <a:t>Chamber of Commerce</a:t>
            </a:r>
          </a:p>
          <a:p>
            <a:r>
              <a:rPr lang="en-GB" sz="2400" dirty="0"/>
              <a:t>Open to suggestions from diverse EAB.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17AC6-C316-45E5-BA19-406B759D7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Governor 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09D6F-E8B5-4B20-9C5F-D691374965E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External challenge and scrutiny</a:t>
            </a:r>
          </a:p>
          <a:p>
            <a:pPr lvl="1"/>
            <a:r>
              <a:rPr lang="en-GB" sz="2000" dirty="0"/>
              <a:t>Personal coaching and new ways of working</a:t>
            </a:r>
          </a:p>
          <a:p>
            <a:pPr lvl="1"/>
            <a:r>
              <a:rPr lang="en-GB" sz="2000" dirty="0"/>
              <a:t>Enabling us to open prison access to new employers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886319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52F2-12A1-4982-984F-2091C916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Steps: </a:t>
            </a:r>
            <a:r>
              <a:rPr lang="en-GB" i="1" dirty="0"/>
              <a:t>More than ‘An Initiative’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9E163-4F11-47F0-AC28-5B90F7B0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Build process around the improvements made</a:t>
            </a:r>
          </a:p>
          <a:p>
            <a:r>
              <a:rPr lang="en-GB" dirty="0"/>
              <a:t>Seek out opportunities for continued improvement</a:t>
            </a:r>
          </a:p>
          <a:p>
            <a:pPr lvl="1"/>
            <a:r>
              <a:rPr lang="en-GB" dirty="0"/>
              <a:t>Board feedback</a:t>
            </a:r>
          </a:p>
          <a:p>
            <a:pPr lvl="1"/>
            <a:r>
              <a:rPr lang="en-GB" dirty="0"/>
              <a:t>Pinch with pride from other EABs and prisons</a:t>
            </a:r>
          </a:p>
          <a:p>
            <a:pPr lvl="1"/>
            <a:r>
              <a:rPr lang="en-GB" dirty="0"/>
              <a:t>Addition of a prisoner representative.</a:t>
            </a:r>
          </a:p>
          <a:p>
            <a:pPr lvl="1"/>
            <a:r>
              <a:rPr lang="en-GB" dirty="0"/>
              <a:t>Integration with other Accelerator and resettlement pathways</a:t>
            </a:r>
          </a:p>
          <a:p>
            <a:pPr lvl="1"/>
            <a:r>
              <a:rPr lang="en-GB" dirty="0"/>
              <a:t>Explore prison/HMPPS employment opportunities</a:t>
            </a:r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4059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EAB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5B77"/>
      </a:accent1>
      <a:accent2>
        <a:srgbClr val="002552"/>
      </a:accent2>
      <a:accent3>
        <a:srgbClr val="2CCCD3"/>
      </a:accent3>
      <a:accent4>
        <a:srgbClr val="FF8200"/>
      </a:accent4>
      <a:accent5>
        <a:srgbClr val="D61F50"/>
      </a:accent5>
      <a:accent6>
        <a:srgbClr val="D0D3D4"/>
      </a:accent6>
      <a:hlink>
        <a:srgbClr val="008578"/>
      </a:hlink>
      <a:folHlink>
        <a:srgbClr val="00423C"/>
      </a:folHlink>
    </a:clrScheme>
    <a:fontScheme name="E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13325</TotalTime>
  <Words>1046</Words>
  <Application>Microsoft Office PowerPoint</Application>
  <PresentationFormat>Widescreen</PresentationFormat>
  <Paragraphs>159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EABs: True Partnerships &amp; Critical Friends</vt:lpstr>
      <vt:lpstr>Berwyn EAB: Who we are</vt:lpstr>
      <vt:lpstr>Berwyn Employment Strategy</vt:lpstr>
      <vt:lpstr>Creating the right environment</vt:lpstr>
      <vt:lpstr>Performance Report  April 2022 </vt:lpstr>
      <vt:lpstr>Calendar of Events</vt:lpstr>
      <vt:lpstr>Example: 2-week Construction Event</vt:lpstr>
      <vt:lpstr>Working Relationship: Board, Chair &amp; Governor</vt:lpstr>
      <vt:lpstr>Next Steps: More than ‘An Initiative’</vt:lpstr>
      <vt:lpstr>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McAllister</dc:creator>
  <cp:lastModifiedBy>Leader, Nick [HMPS]</cp:lastModifiedBy>
  <cp:revision>49</cp:revision>
  <cp:lastPrinted>2022-06-28T11:59:36Z</cp:lastPrinted>
  <dcterms:created xsi:type="dcterms:W3CDTF">2022-03-16T18:48:44Z</dcterms:created>
  <dcterms:modified xsi:type="dcterms:W3CDTF">2022-06-28T12:18:49Z</dcterms:modified>
</cp:coreProperties>
</file>